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99" r:id="rId3"/>
    <p:sldId id="300" r:id="rId4"/>
    <p:sldId id="301" r:id="rId5"/>
    <p:sldId id="257" r:id="rId6"/>
    <p:sldId id="258" r:id="rId7"/>
    <p:sldId id="260" r:id="rId8"/>
    <p:sldId id="259" r:id="rId9"/>
    <p:sldId id="264" r:id="rId10"/>
    <p:sldId id="298" r:id="rId11"/>
    <p:sldId id="266" r:id="rId12"/>
    <p:sldId id="268" r:id="rId13"/>
    <p:sldId id="269" r:id="rId14"/>
    <p:sldId id="297" r:id="rId15"/>
    <p:sldId id="274" r:id="rId16"/>
    <p:sldId id="272" r:id="rId17"/>
    <p:sldId id="270" r:id="rId18"/>
    <p:sldId id="271" r:id="rId19"/>
    <p:sldId id="273" r:id="rId20"/>
    <p:sldId id="275" r:id="rId21"/>
    <p:sldId id="286" r:id="rId22"/>
    <p:sldId id="276" r:id="rId23"/>
    <p:sldId id="284" r:id="rId24"/>
    <p:sldId id="285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280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uzikurniawan:Documents:REFERENCE:Raw%20Data%20JKN-Cohort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Sheet3!$C$75</c:f>
              <c:strCache>
                <c:ptCount val="1"/>
                <c:pt idx="0">
                  <c:v>Pendapatan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Sheet3!$B$76:$B$83</c:f>
              <c:numCache>
                <c:formatCode>General</c:formatCode>
                <c:ptCount val="8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</c:numCache>
            </c:numRef>
          </c:cat>
          <c:val>
            <c:numRef>
              <c:f>Sheet3!$C$76:$C$83</c:f>
              <c:numCache>
                <c:formatCode>_-* #,##0.00_-;\-* #,##0.00_-;_-* "-"_-;_-@_-</c:formatCode>
                <c:ptCount val="8"/>
                <c:pt idx="0">
                  <c:v>1358.2</c:v>
                </c:pt>
                <c:pt idx="1">
                  <c:v>1502.0</c:v>
                </c:pt>
                <c:pt idx="2">
                  <c:v>1635.3</c:v>
                </c:pt>
                <c:pt idx="3">
                  <c:v>1761.6</c:v>
                </c:pt>
                <c:pt idx="4">
                  <c:v>1822.5</c:v>
                </c:pt>
                <c:pt idx="5">
                  <c:v>1750.3</c:v>
                </c:pt>
                <c:pt idx="6">
                  <c:v>1894.7</c:v>
                </c:pt>
                <c:pt idx="7">
                  <c:v>2142.5</c:v>
                </c:pt>
              </c:numCache>
            </c:numRef>
          </c:val>
        </c:ser>
        <c:ser>
          <c:idx val="1"/>
          <c:order val="1"/>
          <c:tx>
            <c:strRef>
              <c:f>Sheet3!$D$75</c:f>
              <c:strCache>
                <c:ptCount val="1"/>
                <c:pt idx="0">
                  <c:v>Belanja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Sheet3!$B$76:$B$83</c:f>
              <c:numCache>
                <c:formatCode>General</c:formatCode>
                <c:ptCount val="8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</c:numCache>
            </c:numRef>
          </c:cat>
          <c:val>
            <c:numRef>
              <c:f>Sheet3!$D$76:$D$83</c:f>
              <c:numCache>
                <c:formatCode>_-* #,##0.00_-;\-* #,##0.00_-;_-* "-"_-;_-@_-</c:formatCode>
                <c:ptCount val="8"/>
                <c:pt idx="0">
                  <c:v>1548.3</c:v>
                </c:pt>
                <c:pt idx="1">
                  <c:v>1726.1</c:v>
                </c:pt>
                <c:pt idx="2">
                  <c:v>1876.8</c:v>
                </c:pt>
                <c:pt idx="3">
                  <c:v>1984.1</c:v>
                </c:pt>
                <c:pt idx="4">
                  <c:v>2095.7</c:v>
                </c:pt>
                <c:pt idx="5">
                  <c:v>2080.5</c:v>
                </c:pt>
                <c:pt idx="6">
                  <c:v>2220.7</c:v>
                </c:pt>
                <c:pt idx="7">
                  <c:v>2439.7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87910968"/>
        <c:axId val="1994682472"/>
      </c:barChart>
      <c:catAx>
        <c:axId val="1987910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Tahun Anggaran</a:t>
                </a:r>
              </a:p>
            </c:rich>
          </c:tx>
          <c:layout>
            <c:manualLayout>
              <c:xMode val="edge"/>
              <c:yMode val="edge"/>
              <c:x val="0.476966904765531"/>
              <c:y val="0.82637144405982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994682472"/>
        <c:crosses val="autoZero"/>
        <c:auto val="1"/>
        <c:lblAlgn val="ctr"/>
        <c:lblOffset val="100"/>
        <c:noMultiLvlLbl val="0"/>
      </c:catAx>
      <c:valAx>
        <c:axId val="1994682472"/>
        <c:scaling>
          <c:orientation val="minMax"/>
          <c:max val="5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Triliun Rupiah</a:t>
                </a:r>
              </a:p>
            </c:rich>
          </c:tx>
          <c:layout>
            <c:manualLayout>
              <c:xMode val="edge"/>
              <c:yMode val="edge"/>
              <c:x val="0.00973315818757865"/>
              <c:y val="0.294682447110652"/>
            </c:manualLayout>
          </c:layout>
          <c:overlay val="0"/>
        </c:title>
        <c:numFmt formatCode="_-* #,##0.00_-;\-* #,##0.00_-;_-* &quot;-&quot;_-;_-@_-" sourceLinked="1"/>
        <c:majorTickMark val="none"/>
        <c:minorTickMark val="none"/>
        <c:tickLblPos val="nextTo"/>
        <c:crossAx val="1987910968"/>
        <c:crosses val="autoZero"/>
        <c:crossBetween val="between"/>
        <c:majorUnit val="1000.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0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1A997-B91E-5149-9DC9-DDAC7F8DE4A5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18E6-8697-6245-BD18-CC32906E3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Alokasi anggaran kesehatan dalam RAPBN tahun 2019 tersebut diarahkan untuk: (1) percepatan peningkatan kepesertaan; (2) peningkatan akses dan kualitas layanan program JKN; (3) mendorong </a:t>
            </a:r>
            <a:r>
              <a:rPr lang="id-ID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side </a:t>
            </a:r>
            <a:r>
              <a:rPr lang="id-ID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 sinkronisasi pemerintah pusat dan daerah; (4) mendorong pola hidup sehat melalui Germas; (5) peningkatan nutrisi ibu hamil, menyusui dan balita, serta imunisasi; (6) percepatan penurunan </a:t>
            </a:r>
            <a:r>
              <a:rPr lang="id-ID" sz="120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stunting </a:t>
            </a:r>
            <a:r>
              <a:rPr lang="id-ID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 skema Program for Result (PforR); dan (7) pemerataan akses layanan kesehatan melalui DAK Fisik dan pembangunan rumah sakit di daerah menggunakan skema KPBU. </a:t>
            </a:r>
            <a:endParaRPr lang="id-ID" noProof="0" dirty="0" smtClean="0">
              <a:effectLst/>
            </a:endParaRPr>
          </a:p>
          <a:p>
            <a:endParaRPr lang="id-ID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8E6-8697-6245-BD18-CC32906E36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7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pembangunan</a:t>
            </a:r>
            <a:r>
              <a:rPr lang="en-US" baseline="0" dirty="0" smtClean="0"/>
              <a:t>—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transfer di </a:t>
            </a:r>
            <a:r>
              <a:rPr lang="en-US" baseline="0" dirty="0" err="1" smtClean="0"/>
              <a:t>daerah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besar</a:t>
            </a:r>
            <a:r>
              <a:rPr lang="en-US" baseline="0" dirty="0" smtClean="0"/>
              <a:t> PAD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mengimbangi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dana-dana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Pusat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Harusnya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kebijakan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PAD </a:t>
            </a:r>
            <a:r>
              <a:rPr lang="en-US" baseline="0" dirty="0" err="1" smtClean="0"/>
              <a:t>mempengeruhi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diterima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daerah</a:t>
            </a:r>
            <a:r>
              <a:rPr lang="en-US" baseline="0" dirty="0" smtClean="0"/>
              <a:t>?</a:t>
            </a:r>
          </a:p>
          <a:p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JKN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diimbangi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preventif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Memastikan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ketersediaan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keharusan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persentase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layak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daerah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menyediakan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promprev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dana-dan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lintas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sektor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8E6-8697-6245-BD18-CC32906E36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4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5567"/>
            <a:ext cx="6858000" cy="20643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167" y="594439"/>
            <a:ext cx="6960791" cy="10827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21459"/>
            <a:ext cx="1971675" cy="55555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21459"/>
            <a:ext cx="5800725" cy="55555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1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55" y="581286"/>
            <a:ext cx="6974303" cy="9453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58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9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167" y="580929"/>
            <a:ext cx="6947279" cy="999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467" y="580929"/>
            <a:ext cx="6958492" cy="9592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90689"/>
            <a:ext cx="3868340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90689"/>
            <a:ext cx="3887391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56" y="580929"/>
            <a:ext cx="7001326" cy="918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50996"/>
            <a:ext cx="2949178" cy="13645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15504"/>
            <a:ext cx="2949178" cy="31534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7486"/>
            <a:ext cx="2949178" cy="13915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29014"/>
            <a:ext cx="2949178" cy="31399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8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936" y="566058"/>
            <a:ext cx="8191426" cy="5769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6656" y="566058"/>
            <a:ext cx="6975706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4743-A561-954B-93DB-C48099FAB2F0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4996-752B-D54E-9BA4-AEEA0E606E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734" y="272654"/>
            <a:ext cx="828092" cy="8260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8649" y="0"/>
            <a:ext cx="1058007" cy="1341279"/>
            <a:chOff x="884694" y="0"/>
            <a:chExt cx="1410676" cy="1341279"/>
          </a:xfrm>
        </p:grpSpPr>
        <p:sp>
          <p:nvSpPr>
            <p:cNvPr id="9" name="Rectangle 8"/>
            <p:cNvSpPr/>
            <p:nvPr/>
          </p:nvSpPr>
          <p:spPr>
            <a:xfrm>
              <a:off x="884694" y="0"/>
              <a:ext cx="1410676" cy="13412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0141" y="272654"/>
              <a:ext cx="1104123" cy="826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2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latin typeface="Comic Sans MS"/>
                <a:cs typeface="Comic Sans MS"/>
              </a:rPr>
              <a:t>APBN 2019, Tahun Politik, Evaluasi JKN dan Anggaran Kesehatan  </a:t>
            </a:r>
            <a:endParaRPr lang="id-ID" b="1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8424"/>
            <a:ext cx="6400800" cy="12603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2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953022"/>
              </p:ext>
            </p:extLst>
          </p:nvPr>
        </p:nvGraphicFramePr>
        <p:xfrm>
          <a:off x="690995" y="1344524"/>
          <a:ext cx="7828908" cy="46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>
                <a:latin typeface="Ayuthaya"/>
                <a:cs typeface="Ayuthaya"/>
              </a:rPr>
              <a:t>Perkembangan APBN - 2019</a:t>
            </a:r>
            <a:endParaRPr lang="id-ID" sz="3200" dirty="0">
              <a:latin typeface="Ayuthaya"/>
              <a:cs typeface="Ayuthaya"/>
            </a:endParaRPr>
          </a:p>
        </p:txBody>
      </p:sp>
      <p:sp>
        <p:nvSpPr>
          <p:cNvPr id="5" name="Right Arrow 4"/>
          <p:cNvSpPr/>
          <p:nvPr/>
        </p:nvSpPr>
        <p:spPr>
          <a:xfrm rot="20927593">
            <a:off x="2046038" y="2010918"/>
            <a:ext cx="5285431" cy="24142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6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8-20 at 07.4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92" y="12295"/>
            <a:ext cx="3494164" cy="1703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73294" y="1440230"/>
            <a:ext cx="6594613" cy="2253021"/>
            <a:chOff x="1007982" y="1440230"/>
            <a:chExt cx="7048500" cy="2848812"/>
          </a:xfrm>
        </p:grpSpPr>
        <p:pic>
          <p:nvPicPr>
            <p:cNvPr id="14" name="Picture 13" descr="Screen Shot 2018-08-20 at 09.25.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82" y="1456942"/>
              <a:ext cx="7048500" cy="28321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7982" y="1440230"/>
              <a:ext cx="1055189" cy="505915"/>
            </a:xfrm>
            <a:prstGeom prst="rect">
              <a:avLst/>
            </a:prstGeom>
            <a:solidFill>
              <a:srgbClr val="F2DCD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pple Chancery"/>
                  <a:cs typeface="Apple Chancery"/>
                </a:rPr>
                <a:t>2019</a:t>
              </a:r>
              <a:endParaRPr lang="en-US" sz="2000" b="1" dirty="0">
                <a:latin typeface="Apple Chancery"/>
                <a:cs typeface="Apple Chancery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92392" y="3693250"/>
            <a:ext cx="6567629" cy="2860711"/>
            <a:chOff x="3478804" y="4289042"/>
            <a:chExt cx="5314889" cy="2264919"/>
          </a:xfrm>
        </p:grpSpPr>
        <p:pic>
          <p:nvPicPr>
            <p:cNvPr id="13" name="Picture 12" descr="Screen Shot 2018-08-20 at 09.25.3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804" y="4289042"/>
              <a:ext cx="5314889" cy="226491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659271" y="4996880"/>
              <a:ext cx="736099" cy="5847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Gabriola"/>
                  <a:cs typeface="Gabriola"/>
                </a:rPr>
                <a:t>2018</a:t>
              </a:r>
              <a:endParaRPr lang="en-US" sz="3200" dirty="0">
                <a:latin typeface="Gabriola"/>
                <a:cs typeface="Gabriola"/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 rot="10800000">
            <a:off x="601524" y="4520438"/>
            <a:ext cx="1069376" cy="11280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151452" y="1734972"/>
            <a:ext cx="1069376" cy="11280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4561" y="5720771"/>
            <a:ext cx="182263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rgbClr val="000000"/>
                </a:solidFill>
              </a:rPr>
              <a:t>Kenaikan Pendapatan dan Belanja</a:t>
            </a:r>
            <a:endParaRPr lang="id-ID" sz="16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1281" y="2974657"/>
            <a:ext cx="146105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1400" b="1" dirty="0" smtClean="0">
                <a:solidFill>
                  <a:srgbClr val="000000"/>
                </a:solidFill>
              </a:rPr>
              <a:t>Penurunan</a:t>
            </a:r>
          </a:p>
          <a:p>
            <a:r>
              <a:rPr lang="id-ID" sz="1400" b="1" dirty="0" smtClean="0">
                <a:solidFill>
                  <a:srgbClr val="000000"/>
                </a:solidFill>
              </a:rPr>
              <a:t> Defisit Anggaran</a:t>
            </a:r>
            <a:endParaRPr lang="id-ID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3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8-20 at 10.13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r="10935"/>
          <a:stretch/>
        </p:blipFill>
        <p:spPr>
          <a:xfrm>
            <a:off x="501270" y="1386578"/>
            <a:ext cx="5380298" cy="3851181"/>
          </a:xfrm>
          <a:prstGeom prst="rect">
            <a:avLst/>
          </a:prstGeom>
        </p:spPr>
      </p:pic>
      <p:pic>
        <p:nvPicPr>
          <p:cNvPr id="4" name="Picture 3" descr="Screen Shot 2018-08-20 at 10.13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82" y="211732"/>
            <a:ext cx="7017780" cy="1308100"/>
          </a:xfrm>
          <a:prstGeom prst="rect">
            <a:avLst/>
          </a:prstGeom>
        </p:spPr>
      </p:pic>
      <p:pic>
        <p:nvPicPr>
          <p:cNvPr id="5" name="Picture 4" descr="Screen Shot 2018-08-20 at 10.1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50" y="1519832"/>
            <a:ext cx="2799685" cy="1781618"/>
          </a:xfrm>
          <a:prstGeom prst="rect">
            <a:avLst/>
          </a:prstGeom>
        </p:spPr>
      </p:pic>
      <p:pic>
        <p:nvPicPr>
          <p:cNvPr id="6" name="Picture 5" descr="Screen Shot 2018-08-20 at 10.14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62" y="3637559"/>
            <a:ext cx="25273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361" y="5464674"/>
            <a:ext cx="771955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latin typeface="Comic Sans MS"/>
                <a:cs typeface="Comic Sans MS"/>
              </a:rPr>
              <a:t>Kementerian Kesehatan tidak termasuk 5 K/L Besar – Apakah ada penurunan Anggaran Kesehatan </a:t>
            </a:r>
            <a:r>
              <a:rPr lang="mr-IN" dirty="0" smtClean="0">
                <a:latin typeface="Comic Sans MS"/>
                <a:cs typeface="Comic Sans MS"/>
              </a:rPr>
              <a:t>–</a:t>
            </a:r>
            <a:r>
              <a:rPr lang="id-ID" dirty="0" smtClean="0">
                <a:latin typeface="Comic Sans MS"/>
                <a:cs typeface="Comic Sans MS"/>
              </a:rPr>
              <a:t> Apakah termasuk prioritas?</a:t>
            </a:r>
            <a:endParaRPr lang="id-ID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3884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722" y="2252134"/>
            <a:ext cx="4374445" cy="326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Fokus</a:t>
            </a:r>
          </a:p>
          <a:p>
            <a:endParaRPr lang="id-ID" dirty="0" smtClean="0"/>
          </a:p>
          <a:p>
            <a:pPr marL="342900" indent="-342900">
              <a:buAutoNum type="arabicPeriod"/>
            </a:pPr>
            <a:r>
              <a:rPr lang="id-ID" sz="1600" dirty="0" smtClean="0"/>
              <a:t>Peningkatan investasi bidang pendidikan</a:t>
            </a:r>
          </a:p>
          <a:p>
            <a:pPr marL="342900" indent="-342900">
              <a:buAutoNum type="arabicPeriod"/>
            </a:pPr>
            <a:r>
              <a:rPr lang="id-ID" sz="1600" dirty="0" smtClean="0"/>
              <a:t>Penguatan prog perlindungan sosial melalui </a:t>
            </a:r>
            <a:r>
              <a:rPr lang="id-ID" sz="2400" dirty="0" smtClean="0">
                <a:solidFill>
                  <a:srgbClr val="FF0000"/>
                </a:solidFill>
              </a:rPr>
              <a:t>perluasan JKN </a:t>
            </a:r>
            <a:r>
              <a:rPr lang="id-ID" sz="1600" dirty="0" smtClean="0"/>
              <a:t>serta penignkatan besaran PKH</a:t>
            </a:r>
          </a:p>
          <a:p>
            <a:pPr marL="342900" indent="-342900">
              <a:buAutoNum type="arabicPeriod"/>
            </a:pPr>
            <a:r>
              <a:rPr lang="id-ID" sz="1600" dirty="0" smtClean="0"/>
              <a:t>Menjaga kesinambungan pembangunan infrastruktur</a:t>
            </a:r>
          </a:p>
          <a:p>
            <a:pPr marL="342900" indent="-342900">
              <a:buAutoNum type="arabicPeriod"/>
            </a:pPr>
            <a:r>
              <a:rPr lang="id-ID" sz="1600" dirty="0" smtClean="0"/>
              <a:t>Memperkuat reformasi birokrasi</a:t>
            </a:r>
          </a:p>
          <a:p>
            <a:pPr marL="342900" indent="-342900">
              <a:buAutoNum type="arabicPeriod"/>
            </a:pPr>
            <a:r>
              <a:rPr lang="id-ID" sz="1600" dirty="0" smtClean="0"/>
              <a:t>Mensukseskan pelaksanaan </a:t>
            </a:r>
            <a:r>
              <a:rPr lang="id-ID" sz="2000" dirty="0" smtClean="0">
                <a:solidFill>
                  <a:srgbClr val="FF0000"/>
                </a:solidFill>
              </a:rPr>
              <a:t>pesta demokrasi</a:t>
            </a:r>
            <a:endParaRPr lang="id-ID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8-08-20 at 10.29.18.png"/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9" b="4355"/>
          <a:stretch/>
        </p:blipFill>
        <p:spPr>
          <a:xfrm>
            <a:off x="1735666" y="2223912"/>
            <a:ext cx="822389" cy="553771"/>
          </a:xfrm>
          <a:prstGeom prst="rect">
            <a:avLst/>
          </a:prstGeom>
        </p:spPr>
      </p:pic>
      <p:pic>
        <p:nvPicPr>
          <p:cNvPr id="5" name="Picture 4" descr="Screen Shot 2018-08-20 at 10.28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72" y="626534"/>
            <a:ext cx="5496984" cy="162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1667" y="2593017"/>
            <a:ext cx="30621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d-ID" dirty="0" smtClean="0">
                <a:latin typeface="Comic Sans MS"/>
                <a:cs typeface="Comic Sans MS"/>
              </a:rPr>
              <a:t>Tahun 2019 -- &gt; Pesta Politik bisa jadi </a:t>
            </a:r>
          </a:p>
          <a:p>
            <a:endParaRPr lang="id-ID" dirty="0" smtClean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id-ID" dirty="0" smtClean="0">
                <a:latin typeface="Comic Sans MS"/>
                <a:cs typeface="Comic Sans MS"/>
              </a:rPr>
              <a:t>Efisiensi belanja sangat mungkin terjadi</a:t>
            </a:r>
          </a:p>
          <a:p>
            <a:endParaRPr lang="id-ID" dirty="0" smtClean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</a:t>
            </a:r>
            <a:r>
              <a:rPr lang="id-ID" dirty="0" smtClean="0">
                <a:latin typeface="Comic Sans MS"/>
                <a:cs typeface="Comic Sans MS"/>
              </a:rPr>
              <a:t>ara mendapatkan Pendapatan Negara</a:t>
            </a:r>
          </a:p>
          <a:p>
            <a:pPr marL="742950" lvl="1" indent="-285750">
              <a:buFont typeface="Arial"/>
              <a:buChar char="•"/>
            </a:pPr>
            <a:r>
              <a:rPr lang="id-ID" sz="1600" dirty="0" smtClean="0">
                <a:latin typeface="Comic Sans MS"/>
                <a:cs typeface="Comic Sans MS"/>
              </a:rPr>
              <a:t>Memperbesar Pajak Dalam Negeri</a:t>
            </a:r>
          </a:p>
          <a:p>
            <a:pPr marL="742950" lvl="1" indent="-285750">
              <a:buFont typeface="Arial"/>
              <a:buChar char="•"/>
            </a:pPr>
            <a:r>
              <a:rPr lang="id-ID" dirty="0" smtClean="0">
                <a:latin typeface="Comic Sans MS"/>
                <a:cs typeface="Comic Sans MS"/>
              </a:rPr>
              <a:t>Memperbesar PNBP</a:t>
            </a:r>
          </a:p>
        </p:txBody>
      </p:sp>
    </p:spTree>
    <p:extLst>
      <p:ext uri="{BB962C8B-B14F-4D97-AF65-F5344CB8AC3E}">
        <p14:creationId xmlns:p14="http://schemas.microsoft.com/office/powerpoint/2010/main" val="59060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0098" y="2018822"/>
            <a:ext cx="1450831" cy="1603920"/>
          </a:xfrm>
        </p:spPr>
        <p:txBody>
          <a:bodyPr>
            <a:normAutofit/>
          </a:bodyPr>
          <a:lstStyle/>
          <a:p>
            <a:pPr algn="ctr"/>
            <a:r>
              <a:rPr lang="id-ID" b="1" smtClean="0">
                <a:latin typeface="Comic Sans MS"/>
                <a:cs typeface="Comic Sans MS"/>
              </a:rPr>
              <a:t>Pajak Vs PDB</a:t>
            </a:r>
            <a:endParaRPr lang="id-ID" b="1">
              <a:latin typeface="Comic Sans MS"/>
              <a:cs typeface="Comic Sans MS"/>
            </a:endParaRPr>
          </a:p>
        </p:txBody>
      </p:sp>
      <p:pic>
        <p:nvPicPr>
          <p:cNvPr id="7" name="Picture 6" descr="GDP 201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/>
          <a:stretch/>
        </p:blipFill>
        <p:spPr>
          <a:xfrm>
            <a:off x="1960929" y="541545"/>
            <a:ext cx="6727053" cy="573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Anggaran Kesehatan</a:t>
            </a:r>
            <a:endParaRPr lang="id-ID" sz="6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4800" dirty="0" smtClean="0">
                <a:solidFill>
                  <a:schemeClr val="tx1"/>
                </a:solidFill>
              </a:rPr>
              <a:t>Bagian 2.</a:t>
            </a:r>
            <a:endParaRPr lang="id-ID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8-20 at 10.4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8556"/>
            <a:ext cx="5976055" cy="1044222"/>
          </a:xfrm>
          <a:prstGeom prst="rect">
            <a:avLst/>
          </a:prstGeom>
        </p:spPr>
      </p:pic>
      <p:pic>
        <p:nvPicPr>
          <p:cNvPr id="3" name="Picture 2" descr="Screen Shot 2018-08-20 at 11.0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4" y="1895889"/>
            <a:ext cx="3503754" cy="179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250" y="1580445"/>
            <a:ext cx="6015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Tahun 2019: Capaian dan Target Pemb Kesehatan </a:t>
            </a:r>
            <a:endParaRPr lang="id-ID" sz="2000" dirty="0">
              <a:solidFill>
                <a:schemeClr val="accent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creen Shot 2018-08-20 at 12.03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4" y="3893597"/>
            <a:ext cx="3006771" cy="1098480"/>
          </a:xfrm>
          <a:prstGeom prst="rect">
            <a:avLst/>
          </a:prstGeom>
        </p:spPr>
      </p:pic>
      <p:pic>
        <p:nvPicPr>
          <p:cNvPr id="7" name="Picture 6" descr="Screen Shot 2018-08-20 at 12.03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59" y="3806651"/>
            <a:ext cx="2679700" cy="1181100"/>
          </a:xfrm>
          <a:prstGeom prst="rect">
            <a:avLst/>
          </a:prstGeom>
        </p:spPr>
      </p:pic>
      <p:pic>
        <p:nvPicPr>
          <p:cNvPr id="8" name="Picture 7" descr="Screen Shot 2018-08-20 at 12.04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82" y="2180369"/>
            <a:ext cx="27305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0427" y="5108908"/>
            <a:ext cx="2635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Indikator Kesehatan</a:t>
            </a:r>
            <a:endParaRPr lang="id-ID" sz="2000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250" y="5460767"/>
            <a:ext cx="796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id-ID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Stunting </a:t>
            </a:r>
            <a:r>
              <a:rPr lang="mr-IN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id-ID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 24,8%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id-ID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Prevalensi TB/100 ribu penduduk - 245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id-ID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Jumlah Kab/ Kota dg eliminasi Malaria - 300 </a:t>
            </a:r>
            <a:endParaRPr lang="id-ID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8557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8-20 at 07.3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11111"/>
            <a:ext cx="7366000" cy="4910667"/>
          </a:xfrm>
          <a:prstGeom prst="rect">
            <a:avLst/>
          </a:prstGeom>
        </p:spPr>
      </p:pic>
      <p:pic>
        <p:nvPicPr>
          <p:cNvPr id="3" name="Picture 2" descr="Screen Shot 2018-08-20 at 07.30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54" y="3584222"/>
            <a:ext cx="4574000" cy="2737556"/>
          </a:xfrm>
          <a:prstGeom prst="rect">
            <a:avLst/>
          </a:prstGeom>
        </p:spPr>
      </p:pic>
      <p:pic>
        <p:nvPicPr>
          <p:cNvPr id="4" name="Picture 3" descr="Screen Shot 2018-08-20 at 10.48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8556"/>
            <a:ext cx="5976055" cy="1044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34056" r="59386" b="46070"/>
          <a:stretch/>
        </p:blipFill>
        <p:spPr>
          <a:xfrm>
            <a:off x="4618140" y="2391332"/>
            <a:ext cx="1078942" cy="505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8731" y="1428607"/>
            <a:ext cx="1735667" cy="108994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0000"/>
                </a:solidFill>
              </a:rPr>
              <a:t>Tindak Lanjut Penguatan Sinergi??</a:t>
            </a:r>
            <a:endParaRPr lang="id-ID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0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8-20 at 10.4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8556"/>
            <a:ext cx="5976055" cy="1044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250" y="1679222"/>
            <a:ext cx="380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Anggaran Kesehatan Rp. 122 T </a:t>
            </a:r>
            <a:endParaRPr lang="id-ID" sz="2000" dirty="0">
              <a:solidFill>
                <a:schemeClr val="accent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693" y="2192108"/>
            <a:ext cx="70070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id-ID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Kementerian Kesehatan Rp. 58,7 T </a:t>
            </a:r>
            <a:r>
              <a:rPr lang="id-ID" sz="1600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id-ID" sz="1600" dirty="0">
                <a:solidFill>
                  <a:srgbClr val="000000"/>
                </a:solidFill>
                <a:latin typeface="Comic Sans MS"/>
                <a:cs typeface="Comic Sans MS"/>
              </a:rPr>
              <a:t>Iuran PBI 96,8 juta Rp. 26,7 T</a:t>
            </a:r>
            <a:endParaRPr lang="id-ID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id-ID" sz="1600" dirty="0">
                <a:solidFill>
                  <a:srgbClr val="000000"/>
                </a:solidFill>
                <a:latin typeface="Comic Sans MS"/>
                <a:cs typeface="Comic Sans MS"/>
              </a:rPr>
              <a:t>BKKBN Rp. 3,7 T </a:t>
            </a:r>
            <a:endParaRPr lang="id-ID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id-ID" sz="1600" dirty="0">
                <a:solidFill>
                  <a:srgbClr val="000000"/>
                </a:solidFill>
                <a:latin typeface="Comic Sans MS"/>
                <a:cs typeface="Comic Sans MS"/>
              </a:rPr>
              <a:t>DAK Fisik Rp. </a:t>
            </a:r>
            <a:r>
              <a:rPr lang="id-ID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20,3 T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id-ID" sz="1600" dirty="0">
                <a:solidFill>
                  <a:srgbClr val="000000"/>
                </a:solidFill>
                <a:latin typeface="Comic Sans MS"/>
                <a:cs typeface="Comic Sans MS"/>
              </a:rPr>
              <a:t>DAK Non Fisik (BOK dan BOKKB) Rp. 12,2 </a:t>
            </a:r>
            <a:r>
              <a:rPr lang="id-ID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</a:p>
          <a:p>
            <a:pPr marL="285750" indent="-285750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id-ID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Dana transfer ke daerah lainnya Rp. 26,9 T</a:t>
            </a:r>
            <a:endParaRPr lang="id-ID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13" name="Picture 12" descr="Screen Shot 2018-08-20 at 12.20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/>
          <a:stretch/>
        </p:blipFill>
        <p:spPr>
          <a:xfrm>
            <a:off x="671435" y="4839639"/>
            <a:ext cx="612675" cy="6636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7889" y="5432780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55A11"/>
                </a:solidFill>
              </a:rPr>
              <a:t>2014</a:t>
            </a:r>
            <a:endParaRPr lang="en-US" sz="1200" b="1" dirty="0">
              <a:solidFill>
                <a:srgbClr val="C55A1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445" y="557389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59,7 T</a:t>
            </a:r>
            <a:endParaRPr lang="en-US" sz="1400" b="1" dirty="0"/>
          </a:p>
        </p:txBody>
      </p:sp>
      <p:pic>
        <p:nvPicPr>
          <p:cNvPr id="17" name="Picture 16" descr="Screen Shot 2018-08-20 at 12.20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/>
          <a:stretch/>
        </p:blipFill>
        <p:spPr>
          <a:xfrm>
            <a:off x="1714500" y="4543151"/>
            <a:ext cx="612675" cy="6636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0954" y="5136292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55A11"/>
                </a:solidFill>
              </a:rPr>
              <a:t>2015</a:t>
            </a:r>
            <a:endParaRPr lang="en-US" sz="1200" b="1" dirty="0">
              <a:solidFill>
                <a:srgbClr val="C55A1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4510" y="527740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65,0 T</a:t>
            </a:r>
            <a:endParaRPr lang="en-US" sz="1400" b="1" dirty="0"/>
          </a:p>
        </p:txBody>
      </p:sp>
      <p:pic>
        <p:nvPicPr>
          <p:cNvPr id="20" name="Picture 19" descr="Screen Shot 2018-08-20 at 12.20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/>
          <a:stretch/>
        </p:blipFill>
        <p:spPr>
          <a:xfrm>
            <a:off x="2644326" y="4272488"/>
            <a:ext cx="612675" cy="6636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77066" y="4936183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55A11"/>
                </a:solidFill>
              </a:rPr>
              <a:t>2016</a:t>
            </a:r>
            <a:endParaRPr lang="en-US" sz="1200" b="1" dirty="0">
              <a:solidFill>
                <a:srgbClr val="C55A1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0622" y="5077294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92,3 T</a:t>
            </a:r>
            <a:endParaRPr lang="en-US" sz="1400" b="1" dirty="0"/>
          </a:p>
        </p:txBody>
      </p:sp>
      <p:pic>
        <p:nvPicPr>
          <p:cNvPr id="23" name="Picture 22" descr="Screen Shot 2018-08-20 at 12.20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/>
          <a:stretch/>
        </p:blipFill>
        <p:spPr>
          <a:xfrm>
            <a:off x="3561390" y="3981377"/>
            <a:ext cx="612675" cy="6636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37844" y="4673295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55A11"/>
                </a:solidFill>
              </a:rPr>
              <a:t>2017</a:t>
            </a:r>
            <a:endParaRPr lang="en-US" sz="1200" b="1" dirty="0">
              <a:solidFill>
                <a:srgbClr val="C55A1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814406"/>
            <a:ext cx="72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104,9 T</a:t>
            </a:r>
            <a:endParaRPr lang="en-US" sz="1400" b="1" dirty="0"/>
          </a:p>
        </p:txBody>
      </p:sp>
      <p:pic>
        <p:nvPicPr>
          <p:cNvPr id="26" name="Picture 25" descr="Screen Shot 2018-08-20 at 12.20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/>
          <a:stretch/>
        </p:blipFill>
        <p:spPr>
          <a:xfrm>
            <a:off x="4539502" y="3769712"/>
            <a:ext cx="612675" cy="6636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01845" y="4362853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55A11"/>
                </a:solidFill>
              </a:rPr>
              <a:t>2018</a:t>
            </a:r>
            <a:endParaRPr lang="en-US" sz="1200" b="1" dirty="0">
              <a:solidFill>
                <a:srgbClr val="C55A1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59512" y="4503964"/>
            <a:ext cx="72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111,0 T</a:t>
            </a:r>
            <a:endParaRPr lang="en-US" sz="1400" b="1" dirty="0"/>
          </a:p>
        </p:txBody>
      </p:sp>
      <p:pic>
        <p:nvPicPr>
          <p:cNvPr id="29" name="Picture 28" descr="Screen Shot 2018-08-20 at 12.20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/>
          <a:stretch/>
        </p:blipFill>
        <p:spPr>
          <a:xfrm>
            <a:off x="5634379" y="3397449"/>
            <a:ext cx="612675" cy="6636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39528" y="3976478"/>
            <a:ext cx="49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55A11"/>
                </a:solidFill>
              </a:rPr>
              <a:t>2019</a:t>
            </a:r>
            <a:endParaRPr lang="en-US" sz="1200" b="1" dirty="0">
              <a:solidFill>
                <a:srgbClr val="C55A1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2618" y="4118599"/>
            <a:ext cx="72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122,0 T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313259" y="5168029"/>
            <a:ext cx="1210588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schemeClr val="tx1"/>
                </a:solidFill>
              </a:rPr>
              <a:t>Pusat – 81,5 T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3726" y="5484276"/>
            <a:ext cx="218928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srgbClr val="000000"/>
                </a:solidFill>
              </a:rPr>
              <a:t>Transfer ke Daerah – 29,5 T</a:t>
            </a: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4783666" y="4811741"/>
            <a:ext cx="197555" cy="324551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686778" y="4697893"/>
            <a:ext cx="1210588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schemeClr val="tx1"/>
                </a:solidFill>
              </a:rPr>
              <a:t>Pusat – 88,2 T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87245" y="5014140"/>
            <a:ext cx="3134191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srgbClr val="000000"/>
                </a:solidFill>
              </a:rPr>
              <a:t>Transfer ke Daerah&amp; Dana Desa – 33,7 T</a:t>
            </a: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5987853" y="4397990"/>
            <a:ext cx="197555" cy="26822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6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8-20 at 10.48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8556"/>
            <a:ext cx="5976055" cy="1044222"/>
          </a:xfrm>
          <a:prstGeom prst="rect">
            <a:avLst/>
          </a:prstGeom>
        </p:spPr>
      </p:pic>
      <p:pic>
        <p:nvPicPr>
          <p:cNvPr id="6" name="Picture 5" descr="Screen Shot 2018-08-20 at 15.15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9" y="1622777"/>
            <a:ext cx="5688188" cy="4713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000" y="1622777"/>
            <a:ext cx="2229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/>
              <a:t>Meskipun ada kenaikan anggaran kesehatan:</a:t>
            </a:r>
          </a:p>
          <a:p>
            <a:pPr marL="285750" indent="-285750">
              <a:buFont typeface="Arial"/>
              <a:buChar char="•"/>
            </a:pPr>
            <a:r>
              <a:rPr lang="id-ID" smtClean="0"/>
              <a:t>Anggaran Kemenkes “turun”</a:t>
            </a:r>
          </a:p>
          <a:p>
            <a:pPr marL="285750" indent="-285750">
              <a:buFont typeface="Arial"/>
              <a:buChar char="•"/>
            </a:pPr>
            <a:r>
              <a:rPr lang="id-ID" smtClean="0"/>
              <a:t>Anggaran BKKBN “turun”</a:t>
            </a:r>
          </a:p>
          <a:p>
            <a:pPr marL="285750" indent="-285750">
              <a:buFont typeface="Arial"/>
              <a:buChar char="•"/>
            </a:pPr>
            <a:r>
              <a:rPr lang="id-ID" smtClean="0"/>
              <a:t>Anggaran tranfer ke Daerah “naik”</a:t>
            </a:r>
          </a:p>
        </p:txBody>
      </p:sp>
      <p:sp>
        <p:nvSpPr>
          <p:cNvPr id="8" name="Down Arrow 7"/>
          <p:cNvSpPr/>
          <p:nvPr/>
        </p:nvSpPr>
        <p:spPr>
          <a:xfrm>
            <a:off x="7168444" y="4349212"/>
            <a:ext cx="479777" cy="45155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48778" y="4955989"/>
            <a:ext cx="204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Penguatan Kewenangan Kesehatan di Daerah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688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6"/>
          <p:cNvSpPr>
            <a:spLocks noGrp="1"/>
          </p:cNvSpPr>
          <p:nvPr>
            <p:ph type="sldNum" sz="quarter" idx="12"/>
          </p:nvPr>
        </p:nvSpPr>
        <p:spPr bwMode="auto">
          <a:xfrm>
            <a:off x="6958013" y="53197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9151BC-3BE1-6347-89EA-2C888223D9EA}" type="slidenum">
              <a:rPr lang="id-ID" sz="11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2</a:t>
            </a:fld>
            <a:endParaRPr lang="id-ID" sz="1100">
              <a:solidFill>
                <a:srgbClr val="898989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2400" y="1320800"/>
            <a:ext cx="153987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600" b="1"/>
              <a:t>Pajak dan Bukan Pajak</a:t>
            </a:r>
            <a:endParaRPr lang="en-US" sz="1600" b="1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814638" y="5157788"/>
            <a:ext cx="3917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ea typeface="MS PGothic" charset="0"/>
                <a:cs typeface="MS PGothic" charset="0"/>
              </a:rPr>
              <a:t>Dana dari Masyarakat langsung</a:t>
            </a:r>
          </a:p>
        </p:txBody>
      </p:sp>
      <p:sp>
        <p:nvSpPr>
          <p:cNvPr id="25604" name="TextBox 24"/>
          <p:cNvSpPr txBox="1">
            <a:spLocks noChangeArrowheads="1"/>
          </p:cNvSpPr>
          <p:nvPr/>
        </p:nvSpPr>
        <p:spPr bwMode="auto">
          <a:xfrm>
            <a:off x="301625" y="317500"/>
            <a:ext cx="1098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600" b="1">
                <a:solidFill>
                  <a:srgbClr val="FF0000"/>
                </a:solidFill>
                <a:ea typeface="MS PGothic" charset="0"/>
                <a:cs typeface="MS PGothic" charset="0"/>
              </a:rPr>
              <a:t>DONOR AGENCY</a:t>
            </a:r>
            <a:endParaRPr lang="en-US" sz="1600" b="1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5605" name="TextBox 46"/>
          <p:cNvSpPr txBox="1">
            <a:spLocks noChangeArrowheads="1"/>
          </p:cNvSpPr>
          <p:nvPr/>
        </p:nvSpPr>
        <p:spPr bwMode="auto">
          <a:xfrm>
            <a:off x="735013" y="4129088"/>
            <a:ext cx="1474787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ea typeface="MS PGothic" charset="0"/>
                <a:cs typeface="MS PGothic" charset="0"/>
              </a:rPr>
              <a:t>Pendapatan Asli Daerah</a:t>
            </a:r>
          </a:p>
        </p:txBody>
      </p:sp>
      <p:sp>
        <p:nvSpPr>
          <p:cNvPr id="25606" name="TextBox 20"/>
          <p:cNvSpPr txBox="1">
            <a:spLocks noChangeArrowheads="1"/>
          </p:cNvSpPr>
          <p:nvPr/>
        </p:nvSpPr>
        <p:spPr bwMode="auto">
          <a:xfrm>
            <a:off x="6602413" y="2044700"/>
            <a:ext cx="1736725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ea typeface="MS PGothic" charset="0"/>
                <a:cs typeface="MS PGothic" charset="0"/>
              </a:rPr>
              <a:t>PPU</a:t>
            </a:r>
          </a:p>
        </p:txBody>
      </p:sp>
      <p:sp>
        <p:nvSpPr>
          <p:cNvPr id="25607" name="TextBox 20"/>
          <p:cNvSpPr txBox="1">
            <a:spLocks noChangeArrowheads="1"/>
          </p:cNvSpPr>
          <p:nvPr/>
        </p:nvSpPr>
        <p:spPr bwMode="auto">
          <a:xfrm>
            <a:off x="6616700" y="2763838"/>
            <a:ext cx="1814513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ea typeface="MS PGothic" charset="0"/>
                <a:cs typeface="MS PGothic" charset="0"/>
              </a:rPr>
              <a:t>PBPU</a:t>
            </a:r>
          </a:p>
        </p:txBody>
      </p:sp>
      <p:sp>
        <p:nvSpPr>
          <p:cNvPr id="25608" name="TextBox 51"/>
          <p:cNvSpPr txBox="1">
            <a:spLocks noChangeArrowheads="1"/>
          </p:cNvSpPr>
          <p:nvPr/>
        </p:nvSpPr>
        <p:spPr bwMode="auto">
          <a:xfrm>
            <a:off x="6300788" y="4005263"/>
            <a:ext cx="936625" cy="5857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ea typeface="MS PGothic" charset="0"/>
                <a:cs typeface="MS PGothic" charset="0"/>
              </a:rPr>
              <a:t>Askes Swasta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995738" y="9525"/>
            <a:ext cx="3889375" cy="12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</a:rPr>
              <a:t>S</a:t>
            </a:r>
            <a:r>
              <a:rPr lang="en-US" sz="2800" b="1" dirty="0">
                <a:solidFill>
                  <a:schemeClr val="tx1"/>
                </a:solidFill>
              </a:rPr>
              <a:t>u</a:t>
            </a:r>
            <a:r>
              <a:rPr lang="id-ID" sz="2800" b="1" dirty="0">
                <a:solidFill>
                  <a:schemeClr val="tx1"/>
                </a:solidFill>
              </a:rPr>
              <a:t>mber Dana Saat ini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1318776">
            <a:off x="669925" y="485775"/>
            <a:ext cx="2889250" cy="4719638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16238" y="3141663"/>
            <a:ext cx="3743325" cy="3716337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64250" y="1069975"/>
            <a:ext cx="2889250" cy="322262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3" name="TextBox 6"/>
          <p:cNvSpPr txBox="1">
            <a:spLocks noChangeArrowheads="1"/>
          </p:cNvSpPr>
          <p:nvPr/>
        </p:nvSpPr>
        <p:spPr bwMode="auto">
          <a:xfrm>
            <a:off x="3779838" y="3860800"/>
            <a:ext cx="1797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2016:</a:t>
            </a:r>
          </a:p>
          <a:p>
            <a:pPr eaLnBrk="1" hangingPunct="1"/>
            <a:r>
              <a:rPr lang="en-US" sz="1800"/>
              <a:t>45% dari sumber dana kesehatan</a:t>
            </a:r>
          </a:p>
        </p:txBody>
      </p:sp>
      <p:sp>
        <p:nvSpPr>
          <p:cNvPr id="25614" name="TextBox 7"/>
          <p:cNvSpPr txBox="1">
            <a:spLocks noChangeArrowheads="1"/>
          </p:cNvSpPr>
          <p:nvPr/>
        </p:nvSpPr>
        <p:spPr bwMode="auto">
          <a:xfrm>
            <a:off x="1735138" y="1004888"/>
            <a:ext cx="2024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2014: 50.3 T</a:t>
            </a:r>
          </a:p>
          <a:p>
            <a:pPr eaLnBrk="1" hangingPunct="1"/>
            <a:r>
              <a:rPr lang="en-US" sz="1800"/>
              <a:t>2015: 54.3 T</a:t>
            </a:r>
          </a:p>
          <a:p>
            <a:pPr eaLnBrk="1" hangingPunct="1"/>
            <a:r>
              <a:rPr lang="en-US" sz="1800"/>
              <a:t>2016: 66.1 T</a:t>
            </a:r>
          </a:p>
        </p:txBody>
      </p:sp>
      <p:sp>
        <p:nvSpPr>
          <p:cNvPr id="25615" name="TextBox 10"/>
          <p:cNvSpPr txBox="1">
            <a:spLocks noChangeArrowheads="1"/>
          </p:cNvSpPr>
          <p:nvPr/>
        </p:nvSpPr>
        <p:spPr bwMode="auto">
          <a:xfrm>
            <a:off x="879475" y="3265488"/>
            <a:ext cx="1435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10% dari APBD</a:t>
            </a:r>
          </a:p>
          <a:p>
            <a:pPr eaLnBrk="1" hangingPunct="1"/>
            <a:endParaRPr lang="en-US" sz="1800"/>
          </a:p>
        </p:txBody>
      </p:sp>
      <p:sp>
        <p:nvSpPr>
          <p:cNvPr id="25616" name="TextBox 11"/>
          <p:cNvSpPr txBox="1">
            <a:spLocks noChangeArrowheads="1"/>
          </p:cNvSpPr>
          <p:nvPr/>
        </p:nvSpPr>
        <p:spPr bwMode="auto">
          <a:xfrm>
            <a:off x="7019925" y="3213100"/>
            <a:ext cx="131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Premi </a:t>
            </a:r>
          </a:p>
        </p:txBody>
      </p:sp>
      <p:sp>
        <p:nvSpPr>
          <p:cNvPr id="25617" name="Rectangle 12"/>
          <p:cNvSpPr>
            <a:spLocks noChangeArrowheads="1"/>
          </p:cNvSpPr>
          <p:nvPr/>
        </p:nvSpPr>
        <p:spPr bwMode="auto">
          <a:xfrm>
            <a:off x="4427538" y="1341438"/>
            <a:ext cx="22415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2014: Rp40,7triliun</a:t>
            </a:r>
          </a:p>
          <a:p>
            <a:r>
              <a:rPr lang="en-US">
                <a:latin typeface="Calibri" charset="0"/>
              </a:rPr>
              <a:t>2015:  Rp52,8 triliun (meningkat30%)</a:t>
            </a:r>
          </a:p>
          <a:p>
            <a:r>
              <a:rPr lang="en-US">
                <a:latin typeface="Calibri" charset="0"/>
              </a:rPr>
              <a:t>2016 : Rp 67,4 triliun</a:t>
            </a:r>
          </a:p>
          <a:p>
            <a:r>
              <a:rPr lang="en-US">
                <a:latin typeface="Calibri" charset="0"/>
              </a:rPr>
              <a:t> (meningkat 28%) </a:t>
            </a:r>
          </a:p>
        </p:txBody>
      </p:sp>
      <p:sp>
        <p:nvSpPr>
          <p:cNvPr id="25618" name="TextBox 1"/>
          <p:cNvSpPr txBox="1">
            <a:spLocks noChangeArrowheads="1"/>
          </p:cNvSpPr>
          <p:nvPr/>
        </p:nvSpPr>
        <p:spPr bwMode="auto">
          <a:xfrm>
            <a:off x="879475" y="2328863"/>
            <a:ext cx="2808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3300"/>
                </a:solidFill>
              </a:rPr>
              <a:t>Sumber dana Pemerintah</a:t>
            </a:r>
          </a:p>
        </p:txBody>
      </p:sp>
      <p:sp>
        <p:nvSpPr>
          <p:cNvPr id="25619" name="TextBox 51"/>
          <p:cNvSpPr txBox="1">
            <a:spLocks noChangeArrowheads="1"/>
          </p:cNvSpPr>
          <p:nvPr/>
        </p:nvSpPr>
        <p:spPr bwMode="auto">
          <a:xfrm>
            <a:off x="6011863" y="6083300"/>
            <a:ext cx="1800225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ea typeface="MS PGothic" charset="0"/>
                <a:cs typeface="MS PGothic" charset="0"/>
              </a:rPr>
              <a:t>Filantropisme</a:t>
            </a:r>
          </a:p>
        </p:txBody>
      </p:sp>
    </p:spTree>
    <p:extLst>
      <p:ext uri="{BB962C8B-B14F-4D97-AF65-F5344CB8AC3E}">
        <p14:creationId xmlns:p14="http://schemas.microsoft.com/office/powerpoint/2010/main" val="41287214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8-20 at 16.3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5" y="1388342"/>
            <a:ext cx="5454546" cy="3155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0971" y="632592"/>
            <a:ext cx="57078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800" b="1" dirty="0" smtClean="0">
                <a:latin typeface="Comic Sans MS"/>
                <a:cs typeface="Comic Sans MS"/>
              </a:rPr>
              <a:t>Masalah Kemiskinan dan JKN...</a:t>
            </a:r>
            <a:endParaRPr lang="id-ID" sz="2800" b="1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6120" y="2590886"/>
            <a:ext cx="240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Comic Sans MS"/>
                <a:cs typeface="Comic Sans MS"/>
              </a:rPr>
              <a:t>Kenaikan alokasi PBI untuk peserta JKN</a:t>
            </a:r>
            <a:endParaRPr lang="id-ID" dirty="0">
              <a:latin typeface="Comic Sans MS"/>
              <a:cs typeface="Comic Sans M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86222" y="3279550"/>
            <a:ext cx="572612" cy="5163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8333" y="3880556"/>
            <a:ext cx="2300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Comic Sans MS"/>
                <a:cs typeface="Comic Sans MS"/>
              </a:rPr>
              <a:t>Kenaikan defisit BPJS Kesehatan</a:t>
            </a:r>
          </a:p>
          <a:p>
            <a:endParaRPr lang="id-ID" sz="1600" dirty="0">
              <a:latin typeface="Comic Sans MS"/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id-ID" sz="1600" dirty="0" smtClean="0">
                <a:latin typeface="Comic Sans MS"/>
                <a:cs typeface="Comic Sans MS"/>
              </a:rPr>
              <a:t>2017 </a:t>
            </a:r>
            <a:r>
              <a:rPr lang="id-ID" sz="1600" dirty="0" smtClean="0">
                <a:latin typeface="Comic Sans MS"/>
                <a:cs typeface="Comic Sans MS"/>
                <a:sym typeface="Wingdings"/>
              </a:rPr>
              <a:t> 9 T</a:t>
            </a:r>
          </a:p>
          <a:p>
            <a:pPr marL="285750" indent="-285750">
              <a:buFontTx/>
              <a:buChar char="-"/>
            </a:pPr>
            <a:r>
              <a:rPr lang="id-ID" sz="1600" dirty="0" smtClean="0">
                <a:latin typeface="Comic Sans MS"/>
                <a:cs typeface="Comic Sans MS"/>
                <a:sym typeface="Wingdings"/>
              </a:rPr>
              <a:t>2018  16,5 T (perkiraan)</a:t>
            </a:r>
          </a:p>
          <a:p>
            <a:pPr marL="285750" indent="-285750">
              <a:buFontTx/>
              <a:buChar char="-"/>
            </a:pPr>
            <a:r>
              <a:rPr lang="id-ID" sz="1600" dirty="0" smtClean="0">
                <a:latin typeface="Comic Sans MS"/>
                <a:cs typeface="Comic Sans MS"/>
                <a:sym typeface="Wingdings"/>
              </a:rPr>
              <a:t>2019 ....?</a:t>
            </a:r>
            <a:endParaRPr lang="id-ID" sz="16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345" y="4640112"/>
            <a:ext cx="452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mtClean="0">
                <a:latin typeface="Comic Sans MS"/>
                <a:cs typeface="Comic Sans MS"/>
              </a:rPr>
              <a:t>Skenario anggaran kesehatan untuk JKN </a:t>
            </a:r>
            <a:endParaRPr lang="id-ID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15702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ulasi Keuangan BPJS Kesehat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3" y="1092481"/>
            <a:ext cx="5427646" cy="5257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8880" y="147320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/>
              <a:t>Alternatif sumber pendanaan untuk BPJS Kesehatan</a:t>
            </a:r>
            <a:endParaRPr lang="id-ID"/>
          </a:p>
        </p:txBody>
      </p:sp>
      <p:sp>
        <p:nvSpPr>
          <p:cNvPr id="6" name="Up-Down Arrow 5"/>
          <p:cNvSpPr/>
          <p:nvPr/>
        </p:nvSpPr>
        <p:spPr>
          <a:xfrm>
            <a:off x="7030720" y="2804160"/>
            <a:ext cx="792480" cy="10972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26480" y="4042955"/>
            <a:ext cx="262363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/>
              <a:t>Efisiensi keuangan, mutu pelayanan, sarpras dan obat</a:t>
            </a:r>
          </a:p>
          <a:p>
            <a:endParaRPr lang="id-ID" smtClean="0"/>
          </a:p>
          <a:p>
            <a:r>
              <a:rPr lang="id-ID" smtClean="0"/>
              <a:t>Peran lintas sektor dan masyarakat</a:t>
            </a:r>
          </a:p>
          <a:p>
            <a:endParaRPr lang="id-ID" smtClean="0"/>
          </a:p>
          <a:p>
            <a:endParaRPr lang="id-ID" smtClean="0"/>
          </a:p>
          <a:p>
            <a:endParaRPr lang="id-ID" smtClean="0"/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05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8-20 at 20.52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8" y="1395511"/>
            <a:ext cx="5832092" cy="4892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7128" y="566343"/>
            <a:ext cx="645496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b="1" smtClean="0">
                <a:latin typeface="Comic Sans MS"/>
                <a:cs typeface="Comic Sans MS"/>
              </a:rPr>
              <a:t>Kenaikan Dana Transfer Daerah dan Dana Desa</a:t>
            </a:r>
            <a:endParaRPr lang="id-ID" sz="2400" b="1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8100" y="2014127"/>
            <a:ext cx="2312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Respon kenaikan Dana Transfer</a:t>
            </a:r>
          </a:p>
          <a:p>
            <a:endParaRPr lang="id-ID" sz="1200" dirty="0"/>
          </a:p>
          <a:p>
            <a:pPr marL="285750" indent="-285750">
              <a:buFont typeface="Arial"/>
              <a:buChar char="•"/>
            </a:pPr>
            <a:r>
              <a:rPr lang="id-ID" sz="1200" dirty="0" smtClean="0"/>
              <a:t>DAU </a:t>
            </a:r>
            <a:r>
              <a:rPr lang="mr-IN" sz="1200" dirty="0" smtClean="0"/>
              <a:t>–</a:t>
            </a:r>
            <a:r>
              <a:rPr lang="id-ID" sz="1200" dirty="0" smtClean="0"/>
              <a:t> untuk gaji dan insentif</a:t>
            </a:r>
          </a:p>
          <a:p>
            <a:pPr marL="285750" indent="-285750">
              <a:buFont typeface="Arial"/>
              <a:buChar char="•"/>
            </a:pPr>
            <a:r>
              <a:rPr lang="id-ID" sz="1200" dirty="0" smtClean="0"/>
              <a:t>DAK Fisik (kesehatan)</a:t>
            </a:r>
          </a:p>
          <a:p>
            <a:pPr marL="742950" lvl="1" indent="-285750">
              <a:buFont typeface="Arial"/>
              <a:buChar char="•"/>
            </a:pPr>
            <a:r>
              <a:rPr lang="id-ID" sz="1200" dirty="0" smtClean="0"/>
              <a:t>2019 </a:t>
            </a:r>
            <a:r>
              <a:rPr lang="mr-IN" sz="1200" dirty="0" smtClean="0"/>
              <a:t>–</a:t>
            </a:r>
            <a:r>
              <a:rPr lang="id-ID" sz="1200" dirty="0" smtClean="0"/>
              <a:t> 20,3 T</a:t>
            </a:r>
            <a:endParaRPr lang="id-ID" sz="1200" dirty="0"/>
          </a:p>
          <a:p>
            <a:pPr marL="285750" indent="-285750">
              <a:buFont typeface="Arial"/>
              <a:buChar char="•"/>
            </a:pPr>
            <a:r>
              <a:rPr lang="id-ID" sz="1200" dirty="0" smtClean="0"/>
              <a:t>DAK Non Fisik (kesehatan)</a:t>
            </a:r>
          </a:p>
          <a:p>
            <a:pPr marL="742950" lvl="1" indent="-285750">
              <a:buFont typeface="Arial"/>
              <a:buChar char="•"/>
            </a:pPr>
            <a:r>
              <a:rPr lang="id-ID" sz="1200" dirty="0" smtClean="0"/>
              <a:t>2019 </a:t>
            </a:r>
            <a:r>
              <a:rPr lang="mr-IN" sz="1200" dirty="0" smtClean="0"/>
              <a:t>–</a:t>
            </a:r>
            <a:r>
              <a:rPr lang="id-ID" sz="1200" dirty="0" smtClean="0"/>
              <a:t> 12,2 T</a:t>
            </a:r>
          </a:p>
          <a:p>
            <a:pPr marL="285750" indent="-285750">
              <a:buFont typeface="Arial"/>
              <a:buChar char="•"/>
            </a:pPr>
            <a:r>
              <a:rPr lang="id-ID" sz="1200" dirty="0" smtClean="0"/>
              <a:t>DBH </a:t>
            </a:r>
            <a:r>
              <a:rPr lang="mr-IN" sz="1200" dirty="0" smtClean="0"/>
              <a:t>–</a:t>
            </a:r>
            <a:r>
              <a:rPr lang="id-ID" sz="1200" dirty="0" smtClean="0"/>
              <a:t> Kesehatan???</a:t>
            </a:r>
          </a:p>
          <a:p>
            <a:pPr marL="285750" indent="-285750">
              <a:buFont typeface="Arial"/>
              <a:buChar char="•"/>
            </a:pPr>
            <a:r>
              <a:rPr lang="id-ID" sz="1200" dirty="0" smtClean="0"/>
              <a:t>DID </a:t>
            </a:r>
            <a:r>
              <a:rPr lang="mr-IN" sz="1200" dirty="0" smtClean="0"/>
              <a:t>–</a:t>
            </a:r>
            <a:r>
              <a:rPr lang="id-ID" sz="1200" dirty="0" smtClean="0"/>
              <a:t> Kesehatan??</a:t>
            </a:r>
          </a:p>
          <a:p>
            <a:pPr marL="285750" indent="-285750">
              <a:buFont typeface="Arial"/>
              <a:buChar char="•"/>
            </a:pPr>
            <a:r>
              <a:rPr lang="id-ID" sz="1200" dirty="0" smtClean="0"/>
              <a:t>Dana Otsus dan Danais </a:t>
            </a:r>
            <a:r>
              <a:rPr lang="mr-IN" sz="1200" dirty="0" smtClean="0"/>
              <a:t>–</a:t>
            </a:r>
            <a:r>
              <a:rPr lang="id-ID" sz="1200" dirty="0" smtClean="0"/>
              <a:t> Kesehatan??</a:t>
            </a:r>
            <a:endParaRPr lang="id-ID" sz="1200" dirty="0"/>
          </a:p>
          <a:p>
            <a:pPr marL="285750" indent="-285750">
              <a:buFont typeface="Arial"/>
              <a:buChar char="•"/>
            </a:pPr>
            <a:r>
              <a:rPr lang="id-ID" sz="1200" dirty="0" smtClean="0"/>
              <a:t>Dana Desa </a:t>
            </a:r>
            <a:r>
              <a:rPr lang="mr-IN" sz="1200" dirty="0" smtClean="0"/>
              <a:t>–</a:t>
            </a:r>
            <a:r>
              <a:rPr lang="id-ID" sz="1200" dirty="0" smtClean="0"/>
              <a:t> Kesehatan?? </a:t>
            </a:r>
            <a:endParaRPr lang="id-ID" sz="1200" dirty="0"/>
          </a:p>
        </p:txBody>
      </p:sp>
      <p:sp>
        <p:nvSpPr>
          <p:cNvPr id="6" name="Down Arrow 5"/>
          <p:cNvSpPr/>
          <p:nvPr/>
        </p:nvSpPr>
        <p:spPr>
          <a:xfrm>
            <a:off x="7125882" y="4362310"/>
            <a:ext cx="279856" cy="27043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9259" y="4656267"/>
            <a:ext cx="1672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latin typeface="Comic Sans MS"/>
                <a:cs typeface="Comic Sans MS"/>
              </a:rPr>
              <a:t>Berapa dana yang tersedia untuk upaya promotif dan preventif???</a:t>
            </a:r>
            <a:endParaRPr lang="id-ID" sz="1400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8391" y="269454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0791" y="395311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5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8-26 at 06.3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97" y="582736"/>
            <a:ext cx="5313257" cy="1138555"/>
          </a:xfrm>
          <a:prstGeom prst="rect">
            <a:avLst/>
          </a:prstGeom>
        </p:spPr>
      </p:pic>
      <p:pic>
        <p:nvPicPr>
          <p:cNvPr id="5" name="Picture 4" descr="Screen Shot 2018-08-26 at 06.3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6" y="1721291"/>
            <a:ext cx="2760147" cy="21703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4501" y="4159497"/>
            <a:ext cx="223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Comic Sans MS"/>
                <a:cs typeface="Comic Sans MS"/>
              </a:rPr>
              <a:t>Biang Kesehatan</a:t>
            </a:r>
          </a:p>
          <a:p>
            <a:r>
              <a:rPr lang="id-ID" dirty="0" smtClean="0">
                <a:latin typeface="Comic Sans MS"/>
                <a:cs typeface="Comic Sans MS"/>
              </a:rPr>
              <a:t>Di BOK bagaimana?</a:t>
            </a:r>
            <a:endParaRPr lang="id-ID" dirty="0">
              <a:latin typeface="Comic Sans MS"/>
              <a:cs typeface="Comic Sans MS"/>
            </a:endParaRPr>
          </a:p>
        </p:txBody>
      </p:sp>
      <p:sp>
        <p:nvSpPr>
          <p:cNvPr id="11" name="Down Arrow 10"/>
          <p:cNvSpPr/>
          <p:nvPr/>
        </p:nvSpPr>
        <p:spPr>
          <a:xfrm rot="21429479">
            <a:off x="5455375" y="3219135"/>
            <a:ext cx="852159" cy="6851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8-08-26 at 06.34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15" y="1852776"/>
            <a:ext cx="4322602" cy="1153842"/>
          </a:xfrm>
          <a:prstGeom prst="rect">
            <a:avLst/>
          </a:prstGeom>
        </p:spPr>
      </p:pic>
      <p:pic>
        <p:nvPicPr>
          <p:cNvPr id="8" name="Picture 7" descr="Screen Shot 2018-08-26 at 06.50.4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/>
          <a:stretch/>
        </p:blipFill>
        <p:spPr>
          <a:xfrm>
            <a:off x="806479" y="4294867"/>
            <a:ext cx="3441700" cy="765152"/>
          </a:xfrm>
          <a:prstGeom prst="rect">
            <a:avLst/>
          </a:prstGeom>
        </p:spPr>
      </p:pic>
      <p:pic>
        <p:nvPicPr>
          <p:cNvPr id="15" name="Picture 14" descr="Screen Shot 2018-08-26 at 06.49.2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397" y="5364819"/>
            <a:ext cx="5730372" cy="7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2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5-09 at 08.24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/>
          <a:stretch/>
        </p:blipFill>
        <p:spPr>
          <a:xfrm>
            <a:off x="612237" y="1671154"/>
            <a:ext cx="7809704" cy="4487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625" y="701882"/>
            <a:ext cx="531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mtClean="0">
                <a:latin typeface="Comic Sans MS"/>
                <a:cs typeface="Comic Sans MS"/>
              </a:rPr>
              <a:t>Proyeksi Transfer ke Daerah dan Dana Desa 2019 -2021</a:t>
            </a:r>
            <a:endParaRPr lang="id-ID" sz="2000" b="1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40887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latin typeface="Comic Sans MS"/>
                <a:cs typeface="Comic Sans MS"/>
              </a:rPr>
              <a:t>Terimakasih</a:t>
            </a:r>
            <a:endParaRPr lang="id-ID" b="1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mtClean="0">
                <a:solidFill>
                  <a:schemeClr val="tx1"/>
                </a:solidFill>
              </a:rPr>
              <a:t>           www. manajemen-pembiayaankesehatan.net</a:t>
            </a:r>
            <a:endParaRPr lang="id-ID">
              <a:solidFill>
                <a:schemeClr val="tx1"/>
              </a:solidFill>
            </a:endParaRPr>
          </a:p>
        </p:txBody>
      </p:sp>
      <p:pic>
        <p:nvPicPr>
          <p:cNvPr id="4" name="Picture 3" descr="Web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439355"/>
            <a:ext cx="772430" cy="7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4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6"/>
          <p:cNvSpPr>
            <a:spLocks noGrp="1"/>
          </p:cNvSpPr>
          <p:nvPr>
            <p:ph type="sldNum" sz="quarter" idx="12"/>
          </p:nvPr>
        </p:nvSpPr>
        <p:spPr bwMode="auto">
          <a:xfrm>
            <a:off x="6958013" y="53197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0A2216-6627-1841-8F1C-25DE78706BB6}" type="slidenum">
              <a:rPr lang="id-ID" sz="110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3</a:t>
            </a:fld>
            <a:endParaRPr lang="id-ID" sz="1100">
              <a:solidFill>
                <a:srgbClr val="898989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52400" y="1320800"/>
            <a:ext cx="153987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600" b="1"/>
              <a:t>Pajak dan Bukan Pajak</a:t>
            </a:r>
            <a:endParaRPr lang="en-US" sz="1600" b="1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814638" y="5157788"/>
            <a:ext cx="3917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ea typeface="MS PGothic" charset="0"/>
                <a:cs typeface="MS PGothic" charset="0"/>
              </a:rPr>
              <a:t>Dana dari Masyarakat langsung</a:t>
            </a:r>
          </a:p>
        </p:txBody>
      </p:sp>
      <p:sp>
        <p:nvSpPr>
          <p:cNvPr id="26628" name="TextBox 24"/>
          <p:cNvSpPr txBox="1">
            <a:spLocks noChangeArrowheads="1"/>
          </p:cNvSpPr>
          <p:nvPr/>
        </p:nvSpPr>
        <p:spPr bwMode="auto">
          <a:xfrm>
            <a:off x="301625" y="317500"/>
            <a:ext cx="1098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600" b="1">
                <a:solidFill>
                  <a:srgbClr val="FF0000"/>
                </a:solidFill>
                <a:ea typeface="MS PGothic" charset="0"/>
                <a:cs typeface="MS PGothic" charset="0"/>
              </a:rPr>
              <a:t>DONOR AGENCY</a:t>
            </a:r>
            <a:endParaRPr lang="en-US" sz="1600" b="1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6629" name="TextBox 46"/>
          <p:cNvSpPr txBox="1">
            <a:spLocks noChangeArrowheads="1"/>
          </p:cNvSpPr>
          <p:nvPr/>
        </p:nvSpPr>
        <p:spPr bwMode="auto">
          <a:xfrm>
            <a:off x="735013" y="4129088"/>
            <a:ext cx="1474787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ea typeface="MS PGothic" charset="0"/>
                <a:cs typeface="MS PGothic" charset="0"/>
              </a:rPr>
              <a:t>Pendapatan Asli Daerah</a:t>
            </a:r>
          </a:p>
        </p:txBody>
      </p:sp>
      <p:sp>
        <p:nvSpPr>
          <p:cNvPr id="26630" name="TextBox 20"/>
          <p:cNvSpPr txBox="1">
            <a:spLocks noChangeArrowheads="1"/>
          </p:cNvSpPr>
          <p:nvPr/>
        </p:nvSpPr>
        <p:spPr bwMode="auto">
          <a:xfrm>
            <a:off x="6602413" y="2044700"/>
            <a:ext cx="1736725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ea typeface="MS PGothic" charset="0"/>
                <a:cs typeface="MS PGothic" charset="0"/>
              </a:rPr>
              <a:t>PPU</a:t>
            </a:r>
          </a:p>
        </p:txBody>
      </p:sp>
      <p:sp>
        <p:nvSpPr>
          <p:cNvPr id="26631" name="TextBox 20"/>
          <p:cNvSpPr txBox="1">
            <a:spLocks noChangeArrowheads="1"/>
          </p:cNvSpPr>
          <p:nvPr/>
        </p:nvSpPr>
        <p:spPr bwMode="auto">
          <a:xfrm>
            <a:off x="6616700" y="2763838"/>
            <a:ext cx="1814513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ea typeface="MS PGothic" charset="0"/>
                <a:cs typeface="MS PGothic" charset="0"/>
              </a:rPr>
              <a:t>PBPU</a:t>
            </a:r>
          </a:p>
        </p:txBody>
      </p:sp>
      <p:sp>
        <p:nvSpPr>
          <p:cNvPr id="58" name="TextBox 51"/>
          <p:cNvSpPr txBox="1">
            <a:spLocks noChangeArrowheads="1"/>
          </p:cNvSpPr>
          <p:nvPr/>
        </p:nvSpPr>
        <p:spPr bwMode="auto">
          <a:xfrm>
            <a:off x="6300788" y="4005263"/>
            <a:ext cx="936625" cy="5857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Askes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Swasta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95738" y="9525"/>
            <a:ext cx="3889375" cy="12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8000"/>
                </a:solidFill>
              </a:rPr>
              <a:t>Bagaimana</a:t>
            </a:r>
            <a:r>
              <a:rPr lang="en-US" sz="36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</a:rPr>
              <a:t>Prospeknya</a:t>
            </a:r>
            <a:r>
              <a:rPr lang="en-US" sz="3600" b="1" dirty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 rot="1318776">
            <a:off x="669925" y="485775"/>
            <a:ext cx="2889250" cy="4719638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16238" y="3141663"/>
            <a:ext cx="3743325" cy="3716337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64250" y="1069975"/>
            <a:ext cx="2889250" cy="322262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7" name="TextBox 10"/>
          <p:cNvSpPr txBox="1">
            <a:spLocks noChangeArrowheads="1"/>
          </p:cNvSpPr>
          <p:nvPr/>
        </p:nvSpPr>
        <p:spPr bwMode="auto">
          <a:xfrm>
            <a:off x="879475" y="3265488"/>
            <a:ext cx="1435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10% dari APBD</a:t>
            </a:r>
          </a:p>
          <a:p>
            <a:pPr eaLnBrk="1" hangingPunct="1"/>
            <a:endParaRPr lang="en-US" sz="1800"/>
          </a:p>
        </p:txBody>
      </p:sp>
      <p:sp>
        <p:nvSpPr>
          <p:cNvPr id="26638" name="TextBox 11"/>
          <p:cNvSpPr txBox="1">
            <a:spLocks noChangeArrowheads="1"/>
          </p:cNvSpPr>
          <p:nvPr/>
        </p:nvSpPr>
        <p:spPr bwMode="auto">
          <a:xfrm>
            <a:off x="7019925" y="3213100"/>
            <a:ext cx="131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Premi </a:t>
            </a:r>
          </a:p>
        </p:txBody>
      </p:sp>
      <p:sp>
        <p:nvSpPr>
          <p:cNvPr id="26639" name="TextBox 1"/>
          <p:cNvSpPr txBox="1">
            <a:spLocks noChangeArrowheads="1"/>
          </p:cNvSpPr>
          <p:nvPr/>
        </p:nvSpPr>
        <p:spPr bwMode="auto">
          <a:xfrm>
            <a:off x="879475" y="2328863"/>
            <a:ext cx="2808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3300"/>
                </a:solidFill>
              </a:rPr>
              <a:t>Sumber dana Pemerintah</a:t>
            </a:r>
          </a:p>
        </p:txBody>
      </p:sp>
      <p:sp>
        <p:nvSpPr>
          <p:cNvPr id="26640" name="TextBox 51"/>
          <p:cNvSpPr txBox="1">
            <a:spLocks noChangeArrowheads="1"/>
          </p:cNvSpPr>
          <p:nvPr/>
        </p:nvSpPr>
        <p:spPr bwMode="auto">
          <a:xfrm>
            <a:off x="6011863" y="6083300"/>
            <a:ext cx="1800225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ea typeface="MS PGothic" charset="0"/>
                <a:cs typeface="MS PGothic" charset="0"/>
              </a:rPr>
              <a:t>Filantropisme</a:t>
            </a:r>
          </a:p>
        </p:txBody>
      </p:sp>
    </p:spTree>
    <p:extLst>
      <p:ext uri="{BB962C8B-B14F-4D97-AF65-F5344CB8AC3E}">
        <p14:creationId xmlns:p14="http://schemas.microsoft.com/office/powerpoint/2010/main" val="14769001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00563" y="2852738"/>
            <a:ext cx="3529012" cy="3298825"/>
          </a:xfrm>
        </p:spPr>
        <p:txBody>
          <a:bodyPr/>
          <a:lstStyle/>
          <a:p>
            <a:r>
              <a:rPr lang="en-US" b="1" dirty="0" err="1">
                <a:latin typeface="Calibri" charset="0"/>
              </a:rPr>
              <a:t>Sumber</a:t>
            </a:r>
            <a:r>
              <a:rPr lang="en-US" b="1" dirty="0">
                <a:latin typeface="Calibri" charset="0"/>
              </a:rPr>
              <a:t> </a:t>
            </a:r>
            <a:r>
              <a:rPr lang="en-US" b="1" dirty="0" err="1">
                <a:latin typeface="Calibri" charset="0"/>
              </a:rPr>
              <a:t>dana</a:t>
            </a:r>
            <a:r>
              <a:rPr lang="en-US" b="1" dirty="0">
                <a:latin typeface="Calibri" charset="0"/>
              </a:rPr>
              <a:t> </a:t>
            </a:r>
            <a:r>
              <a:rPr lang="en-US" b="1" dirty="0" err="1" smtClean="0">
                <a:latin typeface="Calibri" charset="0"/>
              </a:rPr>
              <a:t>Pemerintah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 err="1" smtClean="0">
                <a:latin typeface="Calibri" charset="0"/>
              </a:rPr>
              <a:t>Pusat</a:t>
            </a:r>
            <a:endParaRPr lang="en-US" b="1" dirty="0">
              <a:latin typeface="Calibri" charset="0"/>
            </a:endParaRPr>
          </a:p>
        </p:txBody>
      </p:sp>
      <p:pic>
        <p:nvPicPr>
          <p:cNvPr id="27650" name="Picture 7" descr="AA0062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3431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650" y="1341438"/>
            <a:ext cx="1223963" cy="7064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/>
              <a:t> </a:t>
            </a:r>
            <a:r>
              <a:rPr lang="en-US" sz="4000" dirty="0" err="1"/>
              <a:t>Rp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492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Comic Sans MS"/>
                <a:cs typeface="Comic Sans MS"/>
              </a:rPr>
              <a:t>Poin – Poin Diskusi</a:t>
            </a:r>
            <a:endParaRPr lang="id-ID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latin typeface="Comic Sans MS"/>
                <a:cs typeface="Comic Sans MS"/>
              </a:rPr>
              <a:t>Bagian 1: Gambaran APBN</a:t>
            </a:r>
          </a:p>
          <a:p>
            <a:endParaRPr lang="id-ID" sz="3600" dirty="0" smtClean="0">
              <a:latin typeface="Comic Sans MS"/>
              <a:cs typeface="Comic Sans MS"/>
            </a:endParaRPr>
          </a:p>
          <a:p>
            <a:r>
              <a:rPr lang="id-ID" sz="3600" dirty="0" smtClean="0">
                <a:latin typeface="Comic Sans MS"/>
                <a:cs typeface="Comic Sans MS"/>
              </a:rPr>
              <a:t>Bagian 2: Anggaran Kesehatan</a:t>
            </a:r>
          </a:p>
        </p:txBody>
      </p:sp>
    </p:spTree>
    <p:extLst>
      <p:ext uri="{BB962C8B-B14F-4D97-AF65-F5344CB8AC3E}">
        <p14:creationId xmlns:p14="http://schemas.microsoft.com/office/powerpoint/2010/main" val="6758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>
                <a:latin typeface="Comic Sans MS"/>
                <a:cs typeface="Comic Sans MS"/>
              </a:rPr>
              <a:t>Pengantar</a:t>
            </a:r>
            <a:endParaRPr lang="id-ID" b="1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Tahun 2019 -- tahun politik </a:t>
            </a:r>
          </a:p>
          <a:p>
            <a:pPr lvl="1">
              <a:buFont typeface="Lucida Grande"/>
              <a:buChar char="-"/>
            </a:pPr>
            <a:r>
              <a:rPr lang="id-ID" dirty="0" smtClean="0"/>
              <a:t>Pemilihan Presiden </a:t>
            </a:r>
            <a:endParaRPr lang="id-ID" dirty="0"/>
          </a:p>
          <a:p>
            <a:pPr lvl="1">
              <a:buFont typeface="Lucida Grande"/>
              <a:buChar char="-"/>
            </a:pPr>
            <a:r>
              <a:rPr lang="id-ID" dirty="0" smtClean="0"/>
              <a:t>Pemilihan anggota dewan</a:t>
            </a:r>
          </a:p>
          <a:p>
            <a:r>
              <a:rPr lang="id-ID" dirty="0"/>
              <a:t>Peningkatan anggaran tahun 2019, </a:t>
            </a:r>
            <a:r>
              <a:rPr lang="id-ID" dirty="0" smtClean="0"/>
              <a:t>namun apakah:</a:t>
            </a:r>
            <a:endParaRPr lang="id-ID" dirty="0"/>
          </a:p>
          <a:p>
            <a:pPr lvl="1">
              <a:buFont typeface="Lucida Grande"/>
              <a:buChar char="-"/>
            </a:pPr>
            <a:r>
              <a:rPr lang="id-ID" dirty="0"/>
              <a:t>Efisiensi anggaran</a:t>
            </a:r>
          </a:p>
          <a:p>
            <a:pPr lvl="1">
              <a:buFont typeface="Lucida Grande"/>
              <a:buChar char="-"/>
            </a:pPr>
            <a:r>
              <a:rPr lang="id-ID" dirty="0"/>
              <a:t>Perubahan dalam organisasi- penggantian </a:t>
            </a:r>
            <a:r>
              <a:rPr lang="id-ID" dirty="0" smtClean="0"/>
              <a:t>SDM</a:t>
            </a:r>
          </a:p>
          <a:p>
            <a:pPr lvl="1">
              <a:buFont typeface="Lucida Grande"/>
              <a:buChar char="-"/>
            </a:pPr>
            <a:r>
              <a:rPr lang="id-ID" dirty="0" smtClean="0"/>
              <a:t>Implementasi UU 23/2014</a:t>
            </a:r>
            <a:r>
              <a:rPr lang="id-ID" dirty="0" smtClean="0">
                <a:sym typeface="Wingdings"/>
              </a:rPr>
              <a:t> </a:t>
            </a:r>
            <a:r>
              <a:rPr lang="id-ID" dirty="0" smtClean="0"/>
              <a:t>Rumah sakit </a:t>
            </a:r>
            <a:r>
              <a:rPr lang="id-ID" dirty="0" smtClean="0">
                <a:sym typeface="Wingdings"/>
              </a:rPr>
              <a:t> UPT Dinas Kesehatan</a:t>
            </a:r>
            <a:endParaRPr lang="id-ID" dirty="0"/>
          </a:p>
          <a:p>
            <a:r>
              <a:rPr lang="id-ID" dirty="0" smtClean="0"/>
              <a:t>Tahun 2019 – Tahun Evaluasi JKN</a:t>
            </a:r>
          </a:p>
          <a:p>
            <a:pPr lvl="1">
              <a:buFont typeface="Lucida Grande"/>
              <a:buChar char="-"/>
            </a:pPr>
            <a:r>
              <a:rPr lang="id-ID" dirty="0" smtClean="0"/>
              <a:t>Kondisi keuangan yang defisit</a:t>
            </a:r>
          </a:p>
          <a:p>
            <a:pPr lvl="1">
              <a:buFont typeface="Lucida Grande"/>
              <a:buChar char="-"/>
            </a:pPr>
            <a:r>
              <a:rPr lang="id-ID" dirty="0" smtClean="0"/>
              <a:t>Revisi regulasi</a:t>
            </a:r>
          </a:p>
        </p:txBody>
      </p:sp>
    </p:spTree>
    <p:extLst>
      <p:ext uri="{BB962C8B-B14F-4D97-AF65-F5344CB8AC3E}">
        <p14:creationId xmlns:p14="http://schemas.microsoft.com/office/powerpoint/2010/main" val="145367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Gambaran APBN</a:t>
            </a:r>
            <a:endParaRPr lang="id-ID" sz="6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4800" dirty="0" smtClean="0">
                <a:solidFill>
                  <a:schemeClr val="tx1"/>
                </a:solidFill>
              </a:rPr>
              <a:t>Bagian 1.</a:t>
            </a:r>
            <a:endParaRPr lang="id-ID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8-08-19 at 16.54.4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-359"/>
          <a:stretch/>
        </p:blipFill>
        <p:spPr>
          <a:xfrm>
            <a:off x="0" y="205935"/>
            <a:ext cx="3060700" cy="2557002"/>
          </a:xfrm>
        </p:spPr>
      </p:pic>
      <p:pic>
        <p:nvPicPr>
          <p:cNvPr id="6" name="Picture 5" descr="Screen Shot 2018-08-19 at 16.54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/>
          <a:stretch/>
        </p:blipFill>
        <p:spPr>
          <a:xfrm>
            <a:off x="2780531" y="205934"/>
            <a:ext cx="6230450" cy="665206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326300">
            <a:off x="4633160" y="253101"/>
            <a:ext cx="1064155" cy="63496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85764" y="506202"/>
            <a:ext cx="2008161" cy="9438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238" y="464560"/>
            <a:ext cx="6576188" cy="1143000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Ayuthaya"/>
                <a:cs typeface="Ayuthaya"/>
              </a:rPr>
              <a:t>Perkembangan APBN - 2018</a:t>
            </a:r>
            <a:endParaRPr lang="id-ID" sz="3200" dirty="0">
              <a:latin typeface="Ayuthaya"/>
              <a:cs typeface="Ayuthaya"/>
            </a:endParaRPr>
          </a:p>
        </p:txBody>
      </p:sp>
      <p:pic>
        <p:nvPicPr>
          <p:cNvPr id="3" name="Picture 2" descr="Screen Shot 2018-08-19 at 12.2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8" y="1524000"/>
            <a:ext cx="8097808" cy="380081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927593">
            <a:off x="1672529" y="2343156"/>
            <a:ext cx="5285431" cy="24142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87780" y="5417720"/>
            <a:ext cx="505670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0000"/>
                </a:solidFill>
              </a:rPr>
              <a:t>APBN setiap tahun mengalami kenaikan dengan perbedaan Kebijakan Fiskal Pemerintah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736" y="1607560"/>
            <a:ext cx="8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Belanja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177736" y="1831846"/>
            <a:ext cx="203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Pendapatan Negara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1646004" y="1625497"/>
            <a:ext cx="307076" cy="261610"/>
          </a:xfrm>
          <a:prstGeom prst="rect">
            <a:avLst/>
          </a:prstGeom>
          <a:solidFill>
            <a:srgbClr val="FFD824"/>
          </a:solidFill>
        </p:spPr>
        <p:txBody>
          <a:bodyPr wrap="square" rtlCol="0">
            <a:spAutoFit/>
          </a:bodyPr>
          <a:lstStyle/>
          <a:p>
            <a:endParaRPr lang="id-ID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644477" y="1908702"/>
            <a:ext cx="307076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id-ID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7452671" y="2402552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2.220,7 T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58158" y="3481651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1.894,7 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1460" y="2724317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2.080,5 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34751" y="3799121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1</a:t>
            </a:r>
            <a:r>
              <a:rPr lang="en-US" sz="1200" dirty="0" smtClean="0">
                <a:solidFill>
                  <a:srgbClr val="FFFFFF"/>
                </a:solidFill>
              </a:rPr>
              <a:t>.750,3 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3540" y="2643361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2.095,7 T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6831" y="3491344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1</a:t>
            </a:r>
            <a:r>
              <a:rPr lang="en-US" sz="1200" dirty="0" smtClean="0">
                <a:solidFill>
                  <a:srgbClr val="FFFFFF"/>
                </a:solidFill>
              </a:rPr>
              <a:t>.822,5 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5639" y="2975197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r>
              <a:rPr lang="en-US" sz="1200" dirty="0" smtClean="0"/>
              <a:t>.984,1 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9629" y="3679554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1.761,6 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7719" y="3392094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1.876,8 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407719" y="4139731"/>
            <a:ext cx="7616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1.635,3 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4726" y="4451417"/>
            <a:ext cx="64527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1.502 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1536" y="3833443"/>
            <a:ext cx="8298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1.726,1 T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4989" y="4224975"/>
            <a:ext cx="86274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1.548,3 T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3558" y="4656788"/>
            <a:ext cx="72688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1.358,2T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5C4B1AF-CE4B-4DF0-AB78-666704256DBE}" vid="{841F8411-859D-4C1B-990F-E6663A5E9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PKMK.thmx</Template>
  <TotalTime>23466</TotalTime>
  <Words>820</Words>
  <Application>Microsoft Macintosh PowerPoint</Application>
  <PresentationFormat>On-screen Show (4:3)</PresentationFormat>
  <Paragraphs>171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Theme</vt:lpstr>
      <vt:lpstr>APBN 2019, Tahun Politik, Evaluasi JKN dan Anggaran Kesehatan  </vt:lpstr>
      <vt:lpstr>PowerPoint Presentation</vt:lpstr>
      <vt:lpstr>PowerPoint Presentation</vt:lpstr>
      <vt:lpstr>Sumber dana Pemerintah Pusat</vt:lpstr>
      <vt:lpstr>Poin – Poin Diskusi</vt:lpstr>
      <vt:lpstr>Pengantar</vt:lpstr>
      <vt:lpstr>Gambaran APBN</vt:lpstr>
      <vt:lpstr>PowerPoint Presentation</vt:lpstr>
      <vt:lpstr>Perkembangan APBN - 2018</vt:lpstr>
      <vt:lpstr>Perkembangan APBN - 2019</vt:lpstr>
      <vt:lpstr>PowerPoint Presentation</vt:lpstr>
      <vt:lpstr>PowerPoint Presentation</vt:lpstr>
      <vt:lpstr>PowerPoint Presentation</vt:lpstr>
      <vt:lpstr>Pajak Vs PDB</vt:lpstr>
      <vt:lpstr>Anggaran Kesehatan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Company>MFK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APBN 2019, Tahun Politik, Evaluasi JKN dan Anggaran Kesehatan  </dc:title>
  <dc:creator>M Faozi Kurniawan</dc:creator>
  <cp:lastModifiedBy>Mac</cp:lastModifiedBy>
  <cp:revision>65</cp:revision>
  <dcterms:created xsi:type="dcterms:W3CDTF">2018-08-19T05:22:20Z</dcterms:created>
  <dcterms:modified xsi:type="dcterms:W3CDTF">2018-09-06T05:42:29Z</dcterms:modified>
</cp:coreProperties>
</file>