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42"/>
  </p:notesMasterIdLst>
  <p:sldIdLst>
    <p:sldId id="256" r:id="rId5"/>
    <p:sldId id="295" r:id="rId6"/>
    <p:sldId id="292" r:id="rId7"/>
    <p:sldId id="259" r:id="rId8"/>
    <p:sldId id="263" r:id="rId9"/>
    <p:sldId id="257" r:id="rId10"/>
    <p:sldId id="262" r:id="rId11"/>
    <p:sldId id="275" r:id="rId12"/>
    <p:sldId id="276" r:id="rId13"/>
    <p:sldId id="277" r:id="rId14"/>
    <p:sldId id="274" r:id="rId15"/>
    <p:sldId id="278" r:id="rId16"/>
    <p:sldId id="293" r:id="rId17"/>
    <p:sldId id="290" r:id="rId18"/>
    <p:sldId id="258" r:id="rId19"/>
    <p:sldId id="260" r:id="rId20"/>
    <p:sldId id="296" r:id="rId21"/>
    <p:sldId id="264" r:id="rId22"/>
    <p:sldId id="265" r:id="rId23"/>
    <p:sldId id="287" r:id="rId24"/>
    <p:sldId id="288" r:id="rId25"/>
    <p:sldId id="289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97" r:id="rId34"/>
    <p:sldId id="273" r:id="rId35"/>
    <p:sldId id="286" r:id="rId36"/>
    <p:sldId id="281" r:id="rId37"/>
    <p:sldId id="284" r:id="rId38"/>
    <p:sldId id="282" r:id="rId39"/>
    <p:sldId id="261" r:id="rId40"/>
    <p:sldId id="29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A8644-6FD9-4963-BD20-1AF044D17001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ampungan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1A5BC-017C-4E7F-B260-80193233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4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3C4AC60-358E-4C6E-AE5F-DD01991CDB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CA0546-A577-45AF-A803-6F9CDF88749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CE6D03E-865C-454F-8A27-FC24D859EEB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2EB5377-9FF1-4A4E-8F30-C84F70FAF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2201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E4C65D2-E67A-4F7B-8C6B-ECD4ACE5A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55F6CCD1-A637-4A68-827A-EE290AC99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226B2A4B-3967-4ABB-B310-CD804280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7F0A-90DE-4AF5-8B1A-0D2865ED3641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E5919C12-7020-4502-AB22-F63DACAF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F8E4F531-0605-4C7B-8620-199FC78A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1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EA6A378E-9B62-4C49-B55A-F6619AE0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DB9CDA2C-29E3-4322-9D6D-74A489F4D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9982EDC8-426B-48CA-B877-128DEC2B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BACC-3226-4AC6-903B-BECE09F335CA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E4AAB520-669F-4B93-BA06-6F84D611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79C1F6C1-FD11-4C8B-BA02-B7BF400F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6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2DC85E1A-D284-4F49-861F-00A1D45D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35D4741F-A259-4642-8CD9-7E7CFA63B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13171A9C-D70D-49BC-B526-CC80E6B7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41B0-7456-446F-8323-72E818F6F666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90E1957A-C8BB-4301-92C9-1156C43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C674DC60-A0A4-4A69-8809-58FEBBD0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0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516F6A3-FB0D-4FC9-BF3B-CC3582907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2DD62559-94F9-4A53-A986-C63DF095E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260036-1CBA-469B-85E9-79DB7DBE9D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0D53E-04F8-44DE-9460-F745FAEB4C6D}" type="datetime1">
              <a:rPr lang="en-US" altLang="en-US" smtClean="0"/>
              <a:t>2/2/2018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8D32A2-66BB-45CD-88DC-AF84EFB87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Sintak/PERSI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CDE8E9-CDC9-43C6-AD4A-F0A1173BA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A737E-6147-4B5C-888E-3AAB032F3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42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EB7E08D7-0F79-4933-9EF1-0F8C72FB9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2580A287-6A06-4666-89EF-C858E6F98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505278-5619-4832-BF0D-94DA8249A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5659D-21E0-40AE-9C3F-C9A767D06712}" type="datetime1">
              <a:rPr lang="en-US" altLang="en-US" smtClean="0"/>
              <a:t>2/2/2018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155253-8358-4AE7-A82A-2750613926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Sintak/PERSI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12DC8F-30E1-4FE3-A72C-7BB19DAAA5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F3B74-CD04-47E7-855F-BDFB528A1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374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BBDD505-9D37-4A23-B795-F1B45283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F248F552-CAB1-4069-854A-7DD5B74DF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5BC4A4-E023-4E88-9D0F-00390A28E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8BADA-269A-451C-8F7C-CBE62576911F}" type="datetime1">
              <a:rPr lang="en-US" altLang="en-US" smtClean="0"/>
              <a:t>2/2/2018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310803-19A0-4845-8CED-F4F039A305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Sintak/PERSI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60E71-8239-4F75-8285-4C6CA5977F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27B6-DDCD-46AE-8B56-F6F7BA7A1E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57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6A324052-34CA-4912-9A85-1D35F4D7D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3937029-E849-4AF1-872A-26FEC9283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ACBC0E36-64CD-4C05-BBB1-F82ED4F53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24AA90-B9FB-4A95-B26A-D3D512C2A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1DFB7-3A4F-4110-9495-D309DA1BE549}" type="datetime1">
              <a:rPr lang="en-US" altLang="en-US" smtClean="0"/>
              <a:t>2/2/2018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A4D07-FBF1-4F55-B3E8-A9F9604B91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Sintak/PERSI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12A56A-B986-4730-B981-DE4FA526E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6D2B7-FADC-4C46-91B3-B99B5CC8B5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757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C9B841E-64B0-43DC-A9B3-F507C9AC7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8AE5CF37-CE24-498B-9C1D-127B44F35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9477C1CF-C6A9-459C-9887-9AAD73B79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7276D612-CF68-4C53-A324-9BA6B9C37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3C38DD4D-DAC1-4211-B35B-84855E121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58D73B-B731-48E6-9D2C-7DA869641F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FFD2-A458-4B91-BA1F-3236677ECDA1}" type="datetime1">
              <a:rPr lang="en-US" altLang="en-US" smtClean="0"/>
              <a:t>2/2/2018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E4D2A2-329F-4178-88EA-C5B56C4A85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Sintak/PERSI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3D4434-9472-441F-BE24-DE4F676CC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B56BC-8AD8-4AEC-92CB-638F312F9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0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5D2589D-DE2B-46E1-9C9C-6C7EA3F8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A81B2C-B604-4835-B2E4-18C1BD8D8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22D60-24A0-434A-B4BE-2F30B399376F}" type="datetime1">
              <a:rPr lang="en-US" altLang="en-US" smtClean="0"/>
              <a:t>2/2/2018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714D55-4C14-4218-AA8B-DA3FE89B2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Sintak/PERSI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1E6742-4E0D-44B8-B2D9-8CA4F1216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4E714-8679-41DE-A36D-E61D791279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616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7CD1EF-D79E-4D67-9CDD-577F7A0F6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E5B5D-7C72-47A4-A6AF-9A1FEE1AA4DF}" type="datetime1">
              <a:rPr lang="en-US" altLang="en-US" smtClean="0"/>
              <a:t>2/2/2018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7759CE-130A-4417-9D3A-D9D55C5CBA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Sintak/PERSI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6C4762-FCC8-4DED-87BA-578DAE0A70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4487B-1F7F-4FF6-9171-4DC0EDFD2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666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0DFB3A1-DF24-4F0F-BBA2-D426E85BD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6235BC91-67C9-453D-A417-C462D6736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960161D9-34B4-4CAC-B138-91CA4943C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633D61-2219-401F-B0DF-A2B27F82D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90997-FFEA-427C-8BC8-5E07FED9E03C}" type="datetime1">
              <a:rPr lang="en-US" altLang="en-US" smtClean="0"/>
              <a:t>2/2/2018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99000D-0198-438E-9CE8-BD782656AC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Sintak/PERSI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F081B-3EDF-463A-81B8-271AC7FE2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AA712-413A-4AB3-93BC-E3DF95672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42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9E6E926-6AA2-4CDF-8EBB-9474CD4B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F0879C1-F8DE-4563-88AF-C556D047A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4F9CD5E4-453C-4A27-9D7C-774301D8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59E6-F410-4FB4-B6C8-12E190AEBADC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14B51842-C8E6-43BF-80B9-FDEC3DAB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187FE433-7F71-4EB8-B62D-2027B439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53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C09FE39-9870-4A1B-A7B3-AE252A21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CDB2DDFA-714D-400D-8ACB-8E0070DCA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E8D3AB59-36BD-4FEF-9FF3-174B40D56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4D1B58-EF91-424D-9D74-BC43A09258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ED07B-46A1-4670-8D3D-9718C9E90EE0}" type="datetime1">
              <a:rPr lang="en-US" altLang="en-US" smtClean="0"/>
              <a:t>2/2/2018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85E2C-AAC3-4387-971C-37E1BD8520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Sintak/PERSI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815F88-F20C-4728-B56B-5ED3B2A3D5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C3CB-01FA-4079-8905-A3BCD926F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040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E657E02-CEFA-4216-97D4-79A6141D7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A1430DD3-8EB4-4567-93AB-5BFB4F61E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B5986D-62A3-4A21-9ED6-7BC228F9FF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55E-D0A8-43A3-858A-22EC502BF315}" type="datetime1">
              <a:rPr lang="en-US" altLang="en-US" smtClean="0"/>
              <a:t>2/2/2018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7374E6-B2C5-4A20-B788-B3925CBC8B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Sintak/PERSI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ADF3A4-7640-40A1-877C-3FE51F37C5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8DFBC-5C62-48AF-9DCC-7B6A85776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639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5D404DFD-E3E9-4C9A-9E06-F52005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5D81FA8B-D8EF-4F04-A005-2213B2487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48BB57-9B12-40B2-91DC-D01EE189C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4B04D-E930-4149-8E50-2BE3667FB533}" type="datetime1">
              <a:rPr lang="en-US" altLang="en-US" smtClean="0"/>
              <a:t>2/2/2018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C08A25-2A24-4DB4-A6C8-60E28C6977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Sintak/PERSI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C5E6C9-E409-418C-98B3-16D45BE5D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BF786-C1F2-4282-BDDB-35BAC506C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545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Judul da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CBD51B0-DB3D-40D8-A683-9DFA4BBB8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abel 2">
            <a:extLst>
              <a:ext uri="{FF2B5EF4-FFF2-40B4-BE49-F238E27FC236}">
                <a16:creationId xmlns:a16="http://schemas.microsoft.com/office/drawing/2014/main" id="{812891CE-6983-4829-AE97-A9130EF8245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45CF43-446F-40CC-8A62-16685E45F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AE85B-94BE-4D83-A1BF-BAD6F96B94AB}" type="datetime1">
              <a:rPr lang="en-US" altLang="en-US" smtClean="0"/>
              <a:t>2/2/2018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5FF754-59CF-4C27-A34C-8E2623D4A6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Sintak/PERSI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53697D-940C-4CC9-B0AF-E5DACFC07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52E16-72FB-4904-9F34-954D1943B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356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70F4A47-4A1D-44B3-9D4A-D176550EE3B8}"/>
              </a:ext>
            </a:extLst>
          </p:cNvPr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0B14CF5-A7F6-4F28-BA8A-67EADA7B1F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6A011EFC-ABE1-497D-885B-C62A0C6D2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C06A9A99-EA9C-415A-A1F1-BB6A50156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E4F7E0E3-3578-4938-9618-DB215B095F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B367063B-67E8-4D40-A688-A2D97946D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7FB77721-DC51-4240-B041-7A6BC7721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1EC572DE-66E5-413A-8922-09AD5265D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C46BF135-BF87-4971-A95A-6E1C7AF96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88174773-8F08-4903-BD48-DEF18C516A7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10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9EDFD157-0649-4368-B697-C1288DBA5C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513054B-3969-4C22-81C9-F1C70B2FEC67}" type="datetime1">
              <a:rPr lang="en-US" smtClean="0"/>
              <a:t>2/2/2018</a:t>
            </a:fld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0589AF8D-F510-4253-AF88-081FD9DF70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C0067E33-A026-4DCC-8A6B-36CBFA9DD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097CB72-00E8-4C5D-92E6-90F248DAAC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639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7D1E192-EC1F-46FC-BC57-97B017F227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EFC4-8517-4872-B8D7-BF4259748EED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08D54B5-95F8-4B79-89EE-F0A90497E6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15DA939-ECC0-4180-8E26-A8A0148B97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9CE99-4B08-4889-84FD-67531619A2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28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201EA69-4C14-4489-AE6C-30C2C4E0B4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7E5FD-6CD9-47E6-94C0-028B0868120E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806F7A1-08AE-40AB-9467-EC5E8E924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9D491C8-B2DF-4DEC-9C44-F0029DCE2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09CC5-576D-4FF6-B24E-BA5EB11EC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876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ECBC138-A575-467C-833E-2E40D9C56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BA9E8-0071-4D98-9A8D-E2D1C0D59C74}" type="datetime1">
              <a:rPr lang="en-US" smtClean="0"/>
              <a:t>2/2/2018</a:t>
            </a:fld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2C172F0-FE17-4621-8F8A-84A1850D6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1A06F66-D1E0-4A99-9E37-E415FAA4FE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B347C-62D1-4911-B157-C9DF321EA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239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E33FFB8-6B5B-4B7B-8029-CC44AB8EC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8655A-6D98-4F4E-A01A-759711C37A1E}" type="datetime1">
              <a:rPr lang="en-US" smtClean="0"/>
              <a:t>2/2/2018</a:t>
            </a:fld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E4E3E70-5227-416B-8BBB-4C4D52B20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6721F29-3659-4018-9BA0-86DDA9E9D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9146C-2192-49CD-A2CB-D23790E15B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40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3D0DDEA4-131C-4D1B-B0A9-C6CB394F8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8386E-4E49-46D9-9418-C5C517B4C921}" type="datetime1">
              <a:rPr lang="en-US" smtClean="0"/>
              <a:t>2/2/2018</a:t>
            </a:fld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93FECD9-9CA3-4721-BC76-5B977085D6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01B43B6-F0B9-4FFB-AEF0-0F5183C38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FDA41-EBC4-4CCC-BB3F-DC20C6C449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8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69A9898-6724-4198-ADBD-B48BE037C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769165DF-55C1-43F8-8700-6276AECBC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70C93972-976B-45B4-BCED-DCFE6304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2558-0001-4542-BBD1-BC886B0411B9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B40B5AE3-DEE3-4826-8CAB-D97A37051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66784AC0-2108-4BCC-9B8E-7966DA6B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87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79BA4C50-8EFC-4E5A-85CB-5018B52A13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3F491-B40D-43CF-9156-136BB9ED900A}" type="datetime1">
              <a:rPr lang="en-US" smtClean="0"/>
              <a:t>2/2/2018</a:t>
            </a:fld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5A3504F-AB77-4405-B525-32A29B79D4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08AA356-F1A5-4EB3-9255-9C3A8AB041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987FC-6B6A-42AC-83A7-0093739C9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28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33E6560-C36C-4318-8948-C9E930ECB6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BC054-28EF-4EA8-AE43-E0CB47C5DEC3}" type="datetime1">
              <a:rPr lang="en-US" smtClean="0"/>
              <a:t>2/2/2018</a:t>
            </a:fld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63F0EA2-3C5D-4F88-85F3-7ED2D38AC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E67AF7C-EFF9-4BE5-BA07-334108E291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F2E97-6A7E-4407-9419-73947E063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970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01CDD28-904F-4978-87B1-A15978D2E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37158-D9BC-427A-B0AC-AE7AED3E880E}" type="datetime1">
              <a:rPr lang="en-US" smtClean="0"/>
              <a:t>2/2/2018</a:t>
            </a:fld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52BDF8EF-C4CD-44A8-8CA4-B249F539A1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B55013E-D9A3-460B-8F3B-D6B52D129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94ABA-A639-4F60-95E6-836A61E30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097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7FBA67D-5D8D-4B43-B531-011B03F7E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AB88-AF3D-43E2-8900-946FF27F3DBE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0E0C1C5-AADB-4BD0-BA8A-C2AFD60C9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38D91E2-5802-435A-8B17-BC1067E26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7DCBE-CF35-411E-8DEC-3E6071A92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682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F7070A2-4A9E-4266-8A29-7C58F27ECF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252D4-3BF7-4E01-987A-83310B0F936E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E2A523F-B763-4D66-BB34-F0544BA7F3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95BD87A-C6CB-45F0-817C-29EAA773B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74B7-6AE2-448E-BB60-D3B536ACC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133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FE613E1-2F29-438F-9A99-9DF5ADCA7FE3}"/>
              </a:ext>
            </a:extLst>
          </p:cNvPr>
          <p:cNvGrpSpPr>
            <a:grpSpLocks/>
          </p:cNvGrpSpPr>
          <p:nvPr/>
        </p:nvGrpSpPr>
        <p:grpSpPr bwMode="auto"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F725E40C-7FF7-4F89-B124-D645DCF4F1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ADE33FFB-B55E-410A-A78E-6D2F7A037856}"/>
                </a:ext>
              </a:extLst>
            </p:cNvPr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153EBF8F-C0DC-4D75-9FC2-B46DEC16A16F}"/>
                </a:ext>
              </a:extLst>
            </p:cNvPr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18165 w 4917"/>
                <a:gd name="T3" fmla="*/ 0 h 1000"/>
                <a:gd name="T4" fmla="*/ 20225 w 4917"/>
                <a:gd name="T5" fmla="*/ 2060 h 1000"/>
                <a:gd name="T6" fmla="*/ 18169 w 4917"/>
                <a:gd name="T7" fmla="*/ 4115 h 1000"/>
                <a:gd name="T8" fmla="*/ 0 w 4917"/>
                <a:gd name="T9" fmla="*/ 4115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C4B88DAB-E6DB-4FC1-AE7C-03B6664E9E8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9831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1427164"/>
            <a:ext cx="107696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83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E65A9A9-F521-42CC-A931-EB9485234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C54D4-8D81-4C6D-855F-87172A6B75C7}" type="datetime1">
              <a:rPr lang="en-US" smtClean="0"/>
              <a:t>2/2/2018</a:t>
            </a:fld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DC10E188-78C9-4327-843A-9004F01E57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620B978D-5B0F-457B-838B-95CBC273AF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5D139-8A47-4521-827C-DDBA65DE0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887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FA86CAD-9456-452F-BFDF-7D2774CCBF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41194-25B5-49FC-A793-F6829DFBCA2F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2F55087-BEB6-4A1C-86ED-E6431B64C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217565-CEC4-4887-AC08-2419AA61A8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D35FA-A10C-48CB-929A-F70249DBE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0187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56BC479-6758-4360-915D-78BFC3D5BA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78A4C-0C9C-47F2-85E5-BF0C64A24958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B05D67A-B0A7-43B1-8C2A-507602201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8EB6B23-205F-42AC-8758-08925F4C2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E435A-83BA-4EFA-B847-AD09B7BEE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813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F8123E1-F64E-4241-B2E3-8AAD7107EE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8566A-04DA-4821-9F45-93FAD33A64C8}" type="datetime1">
              <a:rPr lang="en-US" smtClean="0"/>
              <a:t>2/2/2018</a:t>
            </a:fld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B453D8C-C013-47E4-8531-0C5DA4C9C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CD5A02A-AF6F-44AE-8481-CD6FF3CA9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B2A9E-22AA-4A4E-AD68-2B8760D184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231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DE7A42C-23A7-4317-B66C-E757AF503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B52F-FD12-49C4-BD4F-F1D468276A64}" type="datetime1">
              <a:rPr lang="en-US" smtClean="0"/>
              <a:t>2/2/2018</a:t>
            </a:fld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8C43FAE-35E5-4F9D-9560-18DCBD152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C5FF18BC-D439-4390-8982-7F1A59057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4C97C-530F-4302-BB37-5F6190B9B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14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FD23A10-7D6D-44F1-8C79-7E6027867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C9708B54-C378-47FE-BB44-4A165B197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4A624513-A103-44A0-B80A-E8D7CD044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DA21D91D-4606-4082-AD3C-0B07870C9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2FD-A52B-42F4-A0F2-CC58AFF245A1}" type="datetime1">
              <a:rPr lang="en-US" smtClean="0"/>
              <a:t>2/2/2018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3F3050F2-F163-48C9-BD0A-D11AD8D89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96179476-30F3-4DD6-AD64-EB53BF621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99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C2F1063-F2B5-40A5-8ABA-E3602DACD8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59876-1432-46CA-BC78-8AF07A92C1E2}" type="datetime1">
              <a:rPr lang="en-US" smtClean="0"/>
              <a:t>2/2/2018</a:t>
            </a:fld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80FC3C8-AC09-488C-81C0-DB958B7F97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6A808D2-BFB0-43DE-82D5-B33632F428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6E65D-4293-4034-B236-85A1E7139D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775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1DADF9E-6E0F-4846-A689-72010C735A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4CB16-3B40-42E1-9F3F-92693EE9F8AC}" type="datetime1">
              <a:rPr lang="en-US" smtClean="0"/>
              <a:t>2/2/2018</a:t>
            </a:fld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9B19150E-B248-4293-9A66-5EF2BEF5E8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AD012C2-2B16-484D-9878-38106F0644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9713E-6365-4A22-99D0-650D10556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193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47D347B-1E9B-4341-ADFB-262901363C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24AF-A432-4E82-875C-AC90EA28B8D0}" type="datetime1">
              <a:rPr lang="en-US" smtClean="0"/>
              <a:t>2/2/2018</a:t>
            </a:fld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3D530A9-3DC3-420C-9B52-2D38A7CA5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9081790-B8F4-445A-90E2-7D46DAB7C9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D9D86-CE4B-425D-86FB-014CA0F20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349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F68E8A1-089B-4C48-A9F2-4AFB8C3865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93315-5FCD-4B2E-BDBC-F8370592DAFA}" type="datetime1">
              <a:rPr lang="en-US" smtClean="0"/>
              <a:t>2/2/2018</a:t>
            </a:fld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8928917-7F3A-40E1-A21E-05F08C791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9238492-E442-45E7-968E-4BE795BC9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2E69E-75D5-4FD7-B064-ADC5B9E3D7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726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BE77292-FD16-4D31-8F9A-FE4D0FB9F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EB7D-9413-4B8F-BCFD-A217056441F8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4A2C6BF-A689-4C16-8BD9-3FE9524CB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A6107BA-07F3-49D2-8034-0AAA59CB5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ED2EE-BAE8-4BB8-8764-D345F156F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488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6383204-AD49-4923-8851-CD0265D8A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C431B-2100-42FB-9811-EDEEC2BC5F70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D1E1E43-0F3E-4D7C-A640-A4B0F92EC4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A686323-A649-4812-A2C6-C4D7CC21AF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C195F-16E8-4103-A243-F19E0DBD87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64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C25B72F-5536-46A0-8EA5-EB3C86B4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50CDBBBC-447A-4DB3-8269-1DD808355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EA1C60AB-8B99-4FD7-9170-52F47D26A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2A6EE4B1-562B-4753-A14D-249FA3325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7EA43C77-D4D7-4987-91AA-33177992A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id="{099CAE14-9E92-4BE8-9164-D0A1AEC0F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BCED-B7C5-4BC6-8042-D83ED3F16967}" type="datetime1">
              <a:rPr lang="en-US" smtClean="0"/>
              <a:t>2/2/2018</a:t>
            </a:fld>
            <a:endParaRPr lang="en-US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id="{87F167A2-7752-4D7B-95BC-15FDA2C85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id="{1DD57019-FC96-4AEC-BCD8-1EDC8F10C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8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E9415F3-741B-42DD-AF27-792E18E9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1DCFFB68-74BB-4CB9-800F-AA6C2179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6452-D362-4F88-A355-0AF71E1A57C9}" type="datetime1">
              <a:rPr lang="en-US" smtClean="0"/>
              <a:t>2/2/2018</a:t>
            </a:fld>
            <a:endParaRPr lang="en-US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73990745-792F-470D-8F12-6D6A6417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2AB03572-975B-4437-991C-D29CE1C7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2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179EDFEF-AF20-4ECE-8FE1-47C4146B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BFB3-FB84-4CAC-B5AC-B3EDB842C600}" type="datetime1">
              <a:rPr lang="en-US" smtClean="0"/>
              <a:t>2/2/2018</a:t>
            </a:fld>
            <a:endParaRPr lang="en-US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9E45C477-6F59-4C62-B75B-BF110D6A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9BDC8DD4-E6B2-4FE1-BDA5-D1942154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0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0E91388-5FC4-4D02-9433-53DD938D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1DD7402D-1372-45A1-A0F4-4E8543195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AB7C3920-72D6-43B7-8882-4F66890C7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8DE4265C-B7FB-49A7-9C8D-66F06A18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730-2A73-4852-A66D-7498101C05F4}" type="datetime1">
              <a:rPr lang="en-US" smtClean="0"/>
              <a:t>2/2/2018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C17599A7-FF68-47C5-AF0D-99FB095C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620A7303-5F44-437F-AE83-D8C2E93B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6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B804C51-DC32-49C8-A010-73FA5864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C66DFD8F-5C18-4ACF-AB8D-EB60D5F44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E2C3776C-7FDD-49E2-8064-EB026B79D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B7F2F98F-03F1-44FB-924C-31D768D6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9BDD-1D30-45DA-9C5F-E74A96661F82}" type="datetime1">
              <a:rPr lang="en-US" smtClean="0"/>
              <a:t>2/2/2018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2EF66ECA-3971-4169-B0AA-AD540C44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EC218764-8779-44D0-8CCD-1ED3C711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8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172CDA95-B15D-453F-8AB0-AE616838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39215163-67A4-485D-9E7C-8E294F8DF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0F4F7D4A-E847-49A2-A695-DB4AAF02D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743CF-2034-4020-920E-98B02B6575FF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DE667A58-2A29-487F-BCA2-F67F8BE5F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Sintak/PERSI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C3C4D337-FDF6-44D5-8072-F33B62718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F526C-352A-4E27-BDDA-A6D640BC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4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098C260-8E13-42E6-A647-5872C7896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27BD053-A0F0-4EE0-AFA7-B53D63728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B3CD0FD4-B503-4EED-A5A3-3033B9E2A9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331E3F7-9475-408C-BBB5-3975170AC4C3}" type="datetime1">
              <a:rPr lang="en-US" altLang="en-US" smtClean="0"/>
              <a:t>2/2/2018</a:t>
            </a:fld>
            <a:endParaRPr lang="en-US" alt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FAA2827E-5AE2-4AFF-BA07-B3E195DEC8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en-US"/>
              <a:t>Sintak/PERSI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1CCDE773-8C7C-41FE-A914-C02E158655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065A9F0-8385-4512-AFD2-A7DC7DAEA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73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DADA1B1-2A67-44FE-B4E2-78488AD26A7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CB0C55-C174-49DA-9F3C-ADDA4D874E6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6F661AD-1E84-4453-AA1C-DB619E7015C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8BBF08-82A7-4E4A-AC3E-F343D5461C8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02BBFE-50AA-494C-AAF5-142AD82EF60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EA2AA99A-67AF-4735-8934-FC7F088675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6EE88CB-AE46-4B27-A750-2A04AE504D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40596445-E147-41A0-B615-F271BBE47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9A3B5FB2-0F85-4DB3-A352-A38624738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B5BA7094-9540-46F2-B043-FAA3221819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fld id="{E871D89A-9FE6-49E1-80AC-4B721EFBD632}" type="datetime1">
              <a:rPr lang="en-US" smtClean="0"/>
              <a:t>2/2/2018</a:t>
            </a:fld>
            <a:endParaRPr lang="en-US"/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3C2F5EC1-9697-4ED1-A0BE-4B0DA82E4C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2DB864B7-883B-4D85-8539-A0BD3E63AA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D52570F-0B3A-407B-9CE6-B6486B05C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75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A60E4CEA-F56A-425B-AD5A-238B60DDDFBE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1032" name="AutoShape 3">
              <a:extLst>
                <a:ext uri="{FF2B5EF4-FFF2-40B4-BE49-F238E27FC236}">
                  <a16:creationId xmlns:a16="http://schemas.microsoft.com/office/drawing/2014/main" id="{0141FD47-7D73-458D-A1ED-3E2F24989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AutoShape 4">
              <a:extLst>
                <a:ext uri="{FF2B5EF4-FFF2-40B4-BE49-F238E27FC236}">
                  <a16:creationId xmlns:a16="http://schemas.microsoft.com/office/drawing/2014/main" id="{243CE494-A327-4AAF-BCE7-C4F1898CA3E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464 w 7000"/>
                <a:gd name="T3" fmla="*/ 0 h 1000"/>
                <a:gd name="T4" fmla="*/ 499 w 7000"/>
                <a:gd name="T5" fmla="*/ 36 h 1000"/>
                <a:gd name="T6" fmla="*/ 464 w 7000"/>
                <a:gd name="T7" fmla="*/ 71 h 1000"/>
                <a:gd name="T8" fmla="*/ 0 w 7000"/>
                <a:gd name="T9" fmla="*/ 71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EBABDEB8-765C-43E9-A3CA-A01237EEC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3DC40161-E876-43D7-A575-A34116CC6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9278A9F6-67A9-46E8-B100-DBF917A29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7288" name="Rectangle 8">
            <a:extLst>
              <a:ext uri="{FF2B5EF4-FFF2-40B4-BE49-F238E27FC236}">
                <a16:creationId xmlns:a16="http://schemas.microsoft.com/office/drawing/2014/main" id="{1BC1C2E8-4D11-4255-BF52-D45B1B3211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8753759-47E9-4FC2-9E03-BC2AB987CFB2}" type="datetime1">
              <a:rPr lang="en-US" smtClean="0"/>
              <a:t>2/2/2018</a:t>
            </a:fld>
            <a:endParaRPr lang="en-US"/>
          </a:p>
        </p:txBody>
      </p:sp>
      <p:sp>
        <p:nvSpPr>
          <p:cNvPr id="97289" name="Rectangle 9">
            <a:extLst>
              <a:ext uri="{FF2B5EF4-FFF2-40B4-BE49-F238E27FC236}">
                <a16:creationId xmlns:a16="http://schemas.microsoft.com/office/drawing/2014/main" id="{15AF558D-2B14-49AA-8E00-5AB345B8B4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97290" name="Rectangle 10">
            <a:extLst>
              <a:ext uri="{FF2B5EF4-FFF2-40B4-BE49-F238E27FC236}">
                <a16:creationId xmlns:a16="http://schemas.microsoft.com/office/drawing/2014/main" id="{80AE2234-75DB-4666-BE75-0E6C60CB1C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5BB13A0B-06F6-45CB-8121-0175A29CF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01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intak.gunawan@atmajaya.ac.id" TargetMode="Externa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secret" TargetMode="External"/><Relationship Id="rId3" Type="http://schemas.openxmlformats.org/officeDocument/2006/relationships/hyperlink" Target="https://dictionary.cambridge.org/dictionary/english/keep" TargetMode="External"/><Relationship Id="rId7" Type="http://schemas.openxmlformats.org/officeDocument/2006/relationships/hyperlink" Target="https://dictionary.cambridge.org/dictionary/english/relationship" TargetMode="External"/><Relationship Id="rId2" Type="http://schemas.openxmlformats.org/officeDocument/2006/relationships/hyperlink" Target="https://dictionary.cambridge.org/dictionary/english/righ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ctionary.cambridge.org/dictionary/english/matter" TargetMode="External"/><Relationship Id="rId5" Type="http://schemas.openxmlformats.org/officeDocument/2006/relationships/hyperlink" Target="https://dictionary.cambridge.org/dictionary/english/personal" TargetMode="External"/><Relationship Id="rId10" Type="http://schemas.openxmlformats.org/officeDocument/2006/relationships/hyperlink" Target="https://en.wikipedia.org/wiki/Security" TargetMode="External"/><Relationship Id="rId4" Type="http://schemas.openxmlformats.org/officeDocument/2006/relationships/hyperlink" Target="https://dictionary.cambridge.org/dictionary/english/their" TargetMode="External"/><Relationship Id="rId9" Type="http://schemas.openxmlformats.org/officeDocument/2006/relationships/hyperlink" Target="https://dictionary.cambridge.org/dictionary/english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5E4C0B3-4C48-42D4-8D23-F8DEFA379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2180"/>
            <a:ext cx="9144000" cy="165576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dirty="0" err="1"/>
              <a:t>Rahasia</a:t>
            </a:r>
            <a:r>
              <a:rPr lang="en-US" b="1" dirty="0"/>
              <a:t> </a:t>
            </a:r>
            <a:r>
              <a:rPr lang="en-US" b="1" dirty="0" err="1"/>
              <a:t>Medis</a:t>
            </a:r>
            <a:r>
              <a:rPr lang="en-US" b="1" dirty="0"/>
              <a:t> VS </a:t>
            </a:r>
            <a:r>
              <a:rPr lang="en-US" b="1" dirty="0" err="1"/>
              <a:t>Keterbukaan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Perspektif</a:t>
            </a:r>
            <a:r>
              <a:rPr lang="en-US" b="1" dirty="0"/>
              <a:t> </a:t>
            </a:r>
            <a:r>
              <a:rPr lang="en-US" b="1" dirty="0" err="1"/>
              <a:t>Etika</a:t>
            </a:r>
            <a:endParaRPr lang="en-US" b="1" dirty="0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569F5CFD-05D1-4AC0-9337-5B6D2AE908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>
                <a:latin typeface="Arial Rounded MT Bold" panose="020F0704030504030204" pitchFamily="34" charset="0"/>
              </a:rPr>
              <a:t>Sintak</a:t>
            </a:r>
            <a:r>
              <a:rPr lang="en-US" b="1" dirty="0"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latin typeface="Arial Rounded MT Bold" panose="020F0704030504030204" pitchFamily="34" charset="0"/>
              </a:rPr>
              <a:t>Gunawan</a:t>
            </a:r>
            <a:endParaRPr lang="en-US" b="1" dirty="0">
              <a:latin typeface="Arial Rounded MT Bold" panose="020F0704030504030204" pitchFamily="34" charset="0"/>
            </a:endParaRPr>
          </a:p>
          <a:p>
            <a:r>
              <a:rPr lang="en-US" b="1" dirty="0">
                <a:latin typeface="Arial Rounded MT Bold" panose="020F0704030504030204" pitchFamily="34" charset="0"/>
              </a:rPr>
              <a:t>MAKERSI - PERSI</a:t>
            </a:r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D3CE000D-B16C-4877-B765-6ED47CBDE8A3}"/>
              </a:ext>
            </a:extLst>
          </p:cNvPr>
          <p:cNvSpPr txBox="1"/>
          <p:nvPr/>
        </p:nvSpPr>
        <p:spPr>
          <a:xfrm>
            <a:off x="2270973" y="5735637"/>
            <a:ext cx="728755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Universitas</a:t>
            </a:r>
            <a:r>
              <a:rPr lang="en-US" sz="2800" b="1" dirty="0"/>
              <a:t> </a:t>
            </a:r>
            <a:r>
              <a:rPr lang="en-US" sz="2800" b="1" dirty="0" err="1"/>
              <a:t>Yarsi</a:t>
            </a:r>
            <a:r>
              <a:rPr lang="en-US" sz="2800" b="1" dirty="0"/>
              <a:t>, Jakarta, 3 </a:t>
            </a:r>
            <a:r>
              <a:rPr lang="en-US" sz="2800" b="1" dirty="0" err="1"/>
              <a:t>Pebruari</a:t>
            </a:r>
            <a:r>
              <a:rPr lang="en-US" sz="2800" b="1" dirty="0"/>
              <a:t> 2018</a:t>
            </a:r>
          </a:p>
        </p:txBody>
      </p:sp>
      <p:pic>
        <p:nvPicPr>
          <p:cNvPr id="5" name="Picture 8" descr="persi">
            <a:extLst>
              <a:ext uri="{FF2B5EF4-FFF2-40B4-BE49-F238E27FC236}">
                <a16:creationId xmlns:a16="http://schemas.microsoft.com/office/drawing/2014/main" id="{DED68848-98CC-4F50-A7BB-6BDCF4CC8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65760"/>
            <a:ext cx="1417320" cy="123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541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60B34C5-ABFA-400B-89CB-1F7BD7AE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365125"/>
            <a:ext cx="9326880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Siapa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saja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9EB081E5-08FD-4877-802C-D7A0E8DDE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697" y="1825625"/>
            <a:ext cx="955852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pihak</a:t>
            </a:r>
            <a:r>
              <a:rPr lang="en-US" altLang="en-US" dirty="0"/>
              <a:t> yang </a:t>
            </a:r>
            <a:r>
              <a:rPr lang="en-US" altLang="en-US" dirty="0" err="1"/>
              <a:t>terlibat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pelayanan</a:t>
            </a:r>
            <a:r>
              <a:rPr lang="en-US" altLang="en-US" dirty="0"/>
              <a:t> </a:t>
            </a:r>
            <a:r>
              <a:rPr lang="en-US" altLang="en-US" dirty="0" err="1"/>
              <a:t>kedokteran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/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data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</a:t>
            </a:r>
            <a:r>
              <a:rPr lang="en-US" altLang="en-US" dirty="0" err="1"/>
              <a:t>tentang</a:t>
            </a:r>
            <a:r>
              <a:rPr lang="en-US" altLang="en-US" dirty="0"/>
              <a:t> </a:t>
            </a:r>
            <a:r>
              <a:rPr lang="en-US" altLang="en-US" dirty="0" err="1"/>
              <a:t>pasien</a:t>
            </a:r>
            <a:r>
              <a:rPr lang="en-US" altLang="en-US" dirty="0"/>
              <a:t> </a:t>
            </a:r>
            <a:r>
              <a:rPr lang="en-US" altLang="en-US" dirty="0" err="1"/>
              <a:t>wajib</a:t>
            </a:r>
            <a:r>
              <a:rPr lang="en-US" altLang="en-US" dirty="0"/>
              <a:t> </a:t>
            </a:r>
            <a:r>
              <a:rPr lang="en-US" altLang="en-US" dirty="0" err="1"/>
              <a:t>menyimpan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 </a:t>
            </a:r>
            <a:r>
              <a:rPr lang="en-US" altLang="en-US" dirty="0" err="1"/>
              <a:t>kedokteran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a. </a:t>
            </a:r>
            <a:r>
              <a:rPr lang="en-US" altLang="en-US" dirty="0" err="1"/>
              <a:t>dokter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dokter</a:t>
            </a:r>
            <a:r>
              <a:rPr lang="en-US" altLang="en-US" dirty="0"/>
              <a:t> </a:t>
            </a:r>
            <a:r>
              <a:rPr lang="en-US" altLang="en-US" dirty="0" err="1"/>
              <a:t>gigi</a:t>
            </a:r>
            <a:r>
              <a:rPr lang="en-US" altLang="en-US" dirty="0"/>
              <a:t> </a:t>
            </a:r>
            <a:r>
              <a:rPr lang="en-US" altLang="en-US" dirty="0" err="1"/>
              <a:t>serta</a:t>
            </a:r>
            <a:r>
              <a:rPr lang="en-US" altLang="en-US" dirty="0"/>
              <a:t> </a:t>
            </a:r>
            <a:r>
              <a:rPr lang="en-US" altLang="en-US" dirty="0" err="1"/>
              <a:t>tenaga</a:t>
            </a:r>
            <a:r>
              <a:rPr lang="en-US" altLang="en-US" dirty="0"/>
              <a:t> </a:t>
            </a:r>
            <a:r>
              <a:rPr lang="en-US" altLang="en-US" dirty="0" err="1"/>
              <a:t>kesehatan</a:t>
            </a:r>
            <a:r>
              <a:rPr lang="en-US" altLang="en-US" dirty="0"/>
              <a:t> lain yang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akses</a:t>
            </a:r>
            <a:r>
              <a:rPr lang="en-US" altLang="en-US" dirty="0"/>
              <a:t> 	</a:t>
            </a:r>
            <a:r>
              <a:rPr lang="en-US" altLang="en-US" dirty="0" err="1"/>
              <a:t>terhadap</a:t>
            </a:r>
            <a:r>
              <a:rPr lang="en-US" altLang="en-US" dirty="0"/>
              <a:t> data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</a:t>
            </a:r>
            <a:r>
              <a:rPr lang="en-US" altLang="en-US" dirty="0" err="1"/>
              <a:t>kesehatan</a:t>
            </a:r>
            <a:r>
              <a:rPr lang="en-US" altLang="en-US" dirty="0"/>
              <a:t> </a:t>
            </a:r>
            <a:r>
              <a:rPr lang="en-US" altLang="en-US" dirty="0" err="1"/>
              <a:t>pasien</a:t>
            </a:r>
            <a:r>
              <a:rPr lang="en-US" altLang="en-US" dirty="0"/>
              <a:t>;</a:t>
            </a:r>
          </a:p>
          <a:p>
            <a:pPr marL="0" indent="0">
              <a:buNone/>
            </a:pPr>
            <a:r>
              <a:rPr lang="fi-FI" altLang="en-US" dirty="0"/>
              <a:t>b. pimpinan fasilitas pelayanan kesehatan;</a:t>
            </a:r>
          </a:p>
          <a:p>
            <a:pPr marL="0" indent="0">
              <a:buNone/>
            </a:pPr>
            <a:r>
              <a:rPr lang="en-US" altLang="en-US" dirty="0"/>
              <a:t>c. </a:t>
            </a:r>
            <a:r>
              <a:rPr lang="en-US" altLang="en-US" dirty="0" err="1"/>
              <a:t>tenaga</a:t>
            </a:r>
            <a:r>
              <a:rPr lang="en-US" altLang="en-US" dirty="0"/>
              <a:t> yang </a:t>
            </a:r>
            <a:r>
              <a:rPr lang="en-US" altLang="en-US" dirty="0" err="1"/>
              <a:t>berkaitan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pembiayaan</a:t>
            </a:r>
            <a:r>
              <a:rPr lang="en-US" altLang="en-US" dirty="0"/>
              <a:t> </a:t>
            </a:r>
            <a:r>
              <a:rPr lang="en-US" altLang="en-US" dirty="0" err="1"/>
              <a:t>pelayanan</a:t>
            </a:r>
            <a:r>
              <a:rPr lang="en-US" altLang="en-US" dirty="0"/>
              <a:t> </a:t>
            </a:r>
            <a:r>
              <a:rPr lang="en-US" altLang="en-US" dirty="0" err="1"/>
              <a:t>kesehatan</a:t>
            </a:r>
            <a:r>
              <a:rPr lang="en-US" altLang="en-US" dirty="0"/>
              <a:t>;</a:t>
            </a:r>
          </a:p>
          <a:p>
            <a:pPr marL="0" indent="0">
              <a:buNone/>
            </a:pPr>
            <a:r>
              <a:rPr lang="en-US" altLang="en-US" dirty="0"/>
              <a:t>d. </a:t>
            </a:r>
            <a:r>
              <a:rPr lang="en-US" altLang="en-US" dirty="0" err="1"/>
              <a:t>tenaga</a:t>
            </a:r>
            <a:r>
              <a:rPr lang="en-US" altLang="en-US" dirty="0"/>
              <a:t> </a:t>
            </a:r>
            <a:r>
              <a:rPr lang="en-US" altLang="en-US" dirty="0" err="1"/>
              <a:t>lainnya</a:t>
            </a:r>
            <a:r>
              <a:rPr lang="en-US" altLang="en-US" dirty="0"/>
              <a:t> yang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akses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data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	</a:t>
            </a:r>
            <a:r>
              <a:rPr lang="fi-FI" altLang="en-US" dirty="0"/>
              <a:t>kesehatan pasien di fasilitas pelayanan kesehatan;</a:t>
            </a:r>
          </a:p>
          <a:p>
            <a:pPr marL="0" indent="0">
              <a:buNone/>
            </a:pPr>
            <a:r>
              <a:rPr lang="es-ES" altLang="en-US" dirty="0"/>
              <a:t>e. badan hukum/korporasi dan/atau fasilitas pelayanan kesehatan;</a:t>
            </a:r>
          </a:p>
          <a:p>
            <a:pPr marL="0" indent="0">
              <a:buNone/>
            </a:pPr>
            <a:r>
              <a:rPr lang="en-US" altLang="en-US" dirty="0"/>
              <a:t>Dan </a:t>
            </a:r>
            <a:r>
              <a:rPr lang="en-US" altLang="en-US" dirty="0" err="1"/>
              <a:t>mahasiswa</a:t>
            </a:r>
            <a:r>
              <a:rPr lang="en-US" altLang="en-US" dirty="0"/>
              <a:t>/</a:t>
            </a:r>
            <a:r>
              <a:rPr lang="en-US" altLang="en-US" dirty="0" err="1"/>
              <a:t>siswa</a:t>
            </a:r>
            <a:r>
              <a:rPr lang="en-US" altLang="en-US" dirty="0"/>
              <a:t> yang </a:t>
            </a:r>
            <a:r>
              <a:rPr lang="en-US" altLang="en-US" dirty="0" err="1"/>
              <a:t>bertugas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pemeriksaan</a:t>
            </a:r>
            <a:r>
              <a:rPr lang="en-US" altLang="en-US" dirty="0"/>
              <a:t>, </a:t>
            </a:r>
            <a:r>
              <a:rPr lang="en-US" altLang="en-US" dirty="0" err="1"/>
              <a:t>pengobatan</a:t>
            </a:r>
            <a:r>
              <a:rPr lang="en-US" altLang="en-US" dirty="0"/>
              <a:t>, </a:t>
            </a:r>
            <a:r>
              <a:rPr lang="en-US" altLang="en-US" dirty="0" err="1"/>
              <a:t>perawatan</a:t>
            </a:r>
            <a:r>
              <a:rPr lang="en-US" altLang="en-US" dirty="0"/>
              <a:t>, </a:t>
            </a:r>
            <a:r>
              <a:rPr lang="en-US" altLang="en-US" dirty="0" err="1"/>
              <a:t>dan</a:t>
            </a:r>
            <a:r>
              <a:rPr lang="en-US" altLang="en-US" dirty="0"/>
              <a:t>/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manajemen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di </a:t>
            </a:r>
            <a:r>
              <a:rPr lang="en-US" altLang="en-US" dirty="0" err="1"/>
              <a:t>fasilitas</a:t>
            </a:r>
            <a:r>
              <a:rPr lang="en-US" altLang="en-US" dirty="0"/>
              <a:t> </a:t>
            </a:r>
            <a:r>
              <a:rPr lang="en-US" altLang="en-US" dirty="0" err="1"/>
              <a:t>pelayanan</a:t>
            </a:r>
            <a:r>
              <a:rPr lang="en-US" altLang="en-US" dirty="0"/>
              <a:t> </a:t>
            </a:r>
            <a:r>
              <a:rPr lang="en-US" altLang="en-US" dirty="0" err="1"/>
              <a:t>kesehatan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8D069934-2D97-4D51-9897-6446085E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54DB8F18-0B29-4FB4-9D5C-2AFFDCCDF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8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DBC18B94-5043-4875-AD18-72A4B975F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7924" y="137160"/>
            <a:ext cx="3053076" cy="762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en-US" sz="2000" b="1" dirty="0"/>
              <a:t>Healthcare Information</a:t>
            </a:r>
            <a:br>
              <a:rPr lang="en-US" altLang="en-US" sz="2000" b="1" dirty="0"/>
            </a:br>
            <a:r>
              <a:rPr lang="en-US" altLang="en-US" sz="2000" b="1" dirty="0"/>
              <a:t> Access Roles</a:t>
            </a:r>
          </a:p>
        </p:txBody>
      </p:sp>
      <p:sp>
        <p:nvSpPr>
          <p:cNvPr id="37891" name="Oval 4">
            <a:extLst>
              <a:ext uri="{FF2B5EF4-FFF2-40B4-BE49-F238E27FC236}">
                <a16:creationId xmlns:a16="http://schemas.microsoft.com/office/drawing/2014/main" id="{0D3E7677-39A3-496F-9EF4-5AE69FEA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76200"/>
            <a:ext cx="6629400" cy="6629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2" name="Oval 5">
            <a:extLst>
              <a:ext uri="{FF2B5EF4-FFF2-40B4-BE49-F238E27FC236}">
                <a16:creationId xmlns:a16="http://schemas.microsoft.com/office/drawing/2014/main" id="{7461BFB5-E6F4-4F83-8489-B3732253D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066800"/>
            <a:ext cx="4800600" cy="4648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3" name="Oval 6">
            <a:extLst>
              <a:ext uri="{FF2B5EF4-FFF2-40B4-BE49-F238E27FC236}">
                <a16:creationId xmlns:a16="http://schemas.microsoft.com/office/drawing/2014/main" id="{FDF5F37F-FA6E-4393-B9A7-5713A224F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057400"/>
            <a:ext cx="2590800" cy="2590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4" name="Line 7">
            <a:extLst>
              <a:ext uri="{FF2B5EF4-FFF2-40B4-BE49-F238E27FC236}">
                <a16:creationId xmlns:a16="http://schemas.microsoft.com/office/drawing/2014/main" id="{FF1078D3-3B35-439F-BD8D-10720BE88B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Line 8">
            <a:extLst>
              <a:ext uri="{FF2B5EF4-FFF2-40B4-BE49-F238E27FC236}">
                <a16:creationId xmlns:a16="http://schemas.microsoft.com/office/drawing/2014/main" id="{00E023B9-6346-49A2-9565-FCB7AA64EB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2766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Text Box 10">
            <a:extLst>
              <a:ext uri="{FF2B5EF4-FFF2-40B4-BE49-F238E27FC236}">
                <a16:creationId xmlns:a16="http://schemas.microsoft.com/office/drawing/2014/main" id="{AAD3C92F-412B-4633-A074-2BDCB0C95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590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Provider</a:t>
            </a:r>
          </a:p>
        </p:txBody>
      </p:sp>
      <p:sp>
        <p:nvSpPr>
          <p:cNvPr id="37897" name="Text Box 11">
            <a:extLst>
              <a:ext uri="{FF2B5EF4-FFF2-40B4-BE49-F238E27FC236}">
                <a16:creationId xmlns:a16="http://schemas.microsoft.com/office/drawing/2014/main" id="{93E7FFFE-13AF-49EE-9112-75991A986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590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Patient</a:t>
            </a:r>
          </a:p>
        </p:txBody>
      </p:sp>
      <p:sp>
        <p:nvSpPr>
          <p:cNvPr id="37898" name="Text Box 12">
            <a:extLst>
              <a:ext uri="{FF2B5EF4-FFF2-40B4-BE49-F238E27FC236}">
                <a16:creationId xmlns:a16="http://schemas.microsoft.com/office/drawing/2014/main" id="{1E998909-8466-43E6-8650-295322CC5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505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Payer</a:t>
            </a:r>
          </a:p>
        </p:txBody>
      </p:sp>
      <p:sp>
        <p:nvSpPr>
          <p:cNvPr id="37899" name="Text Box 13">
            <a:extLst>
              <a:ext uri="{FF2B5EF4-FFF2-40B4-BE49-F238E27FC236}">
                <a16:creationId xmlns:a16="http://schemas.microsoft.com/office/drawing/2014/main" id="{902F6C9E-2DFF-4DEF-91F6-ADD31E292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505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Society</a:t>
            </a:r>
          </a:p>
        </p:txBody>
      </p:sp>
      <p:sp>
        <p:nvSpPr>
          <p:cNvPr id="37900" name="Text Box 14">
            <a:extLst>
              <a:ext uri="{FF2B5EF4-FFF2-40B4-BE49-F238E27FC236}">
                <a16:creationId xmlns:a16="http://schemas.microsoft.com/office/drawing/2014/main" id="{EBAEF20A-4C9D-4D36-8B8F-BD57D679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3716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Primary care</a:t>
            </a:r>
          </a:p>
        </p:txBody>
      </p:sp>
      <p:sp>
        <p:nvSpPr>
          <p:cNvPr id="37901" name="Text Box 15">
            <a:extLst>
              <a:ext uri="{FF2B5EF4-FFF2-40B4-BE49-F238E27FC236}">
                <a16:creationId xmlns:a16="http://schemas.microsoft.com/office/drawing/2014/main" id="{866C7E33-14C6-4A5D-A4D0-DF864B3EA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7526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Specialists</a:t>
            </a:r>
          </a:p>
        </p:txBody>
      </p:sp>
      <p:sp>
        <p:nvSpPr>
          <p:cNvPr id="37902" name="Text Box 16">
            <a:extLst>
              <a:ext uri="{FF2B5EF4-FFF2-40B4-BE49-F238E27FC236}">
                <a16:creationId xmlns:a16="http://schemas.microsoft.com/office/drawing/2014/main" id="{8AB874B1-BD37-483A-8FFF-CFA845E35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Ancillaries</a:t>
            </a:r>
          </a:p>
        </p:txBody>
      </p:sp>
      <p:sp>
        <p:nvSpPr>
          <p:cNvPr id="37903" name="Text Box 17">
            <a:extLst>
              <a:ext uri="{FF2B5EF4-FFF2-40B4-BE49-F238E27FC236}">
                <a16:creationId xmlns:a16="http://schemas.microsoft.com/office/drawing/2014/main" id="{75573F1D-F349-45F6-8B03-872D153B6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362201"/>
            <a:ext cx="18288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Immediate </a:t>
            </a:r>
          </a:p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Family</a:t>
            </a:r>
          </a:p>
        </p:txBody>
      </p:sp>
      <p:sp>
        <p:nvSpPr>
          <p:cNvPr id="37904" name="Text Box 18">
            <a:extLst>
              <a:ext uri="{FF2B5EF4-FFF2-40B4-BE49-F238E27FC236}">
                <a16:creationId xmlns:a16="http://schemas.microsoft.com/office/drawing/2014/main" id="{9ADC68D2-01D9-41D8-999C-B9554B5FD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514601"/>
            <a:ext cx="14478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Extended</a:t>
            </a:r>
          </a:p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Family</a:t>
            </a:r>
          </a:p>
        </p:txBody>
      </p:sp>
      <p:sp>
        <p:nvSpPr>
          <p:cNvPr id="37905" name="Text Box 19">
            <a:extLst>
              <a:ext uri="{FF2B5EF4-FFF2-40B4-BE49-F238E27FC236}">
                <a16:creationId xmlns:a16="http://schemas.microsoft.com/office/drawing/2014/main" id="{53E97DE4-35F4-45F0-9351-951721089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57201"/>
            <a:ext cx="182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Community Support</a:t>
            </a:r>
          </a:p>
        </p:txBody>
      </p:sp>
      <p:sp>
        <p:nvSpPr>
          <p:cNvPr id="37906" name="Text Box 20">
            <a:extLst>
              <a:ext uri="{FF2B5EF4-FFF2-40B4-BE49-F238E27FC236}">
                <a16:creationId xmlns:a16="http://schemas.microsoft.com/office/drawing/2014/main" id="{3BB4B553-A1B5-4666-B8CB-90B1347E1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4478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Friends</a:t>
            </a:r>
          </a:p>
        </p:txBody>
      </p:sp>
      <p:sp>
        <p:nvSpPr>
          <p:cNvPr id="37907" name="Text Box 21">
            <a:extLst>
              <a:ext uri="{FF2B5EF4-FFF2-40B4-BE49-F238E27FC236}">
                <a16:creationId xmlns:a16="http://schemas.microsoft.com/office/drawing/2014/main" id="{0551074A-B5C6-4A5E-9F28-E57664B84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00201"/>
            <a:ext cx="182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Legally Authorized Reps</a:t>
            </a:r>
          </a:p>
        </p:txBody>
      </p:sp>
      <p:sp>
        <p:nvSpPr>
          <p:cNvPr id="37908" name="Text Box 22">
            <a:extLst>
              <a:ext uri="{FF2B5EF4-FFF2-40B4-BE49-F238E27FC236}">
                <a16:creationId xmlns:a16="http://schemas.microsoft.com/office/drawing/2014/main" id="{4DB0493A-252D-44E4-9489-09BC488D2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590801"/>
            <a:ext cx="14478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Admin. </a:t>
            </a:r>
          </a:p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Staff</a:t>
            </a:r>
          </a:p>
        </p:txBody>
      </p:sp>
      <p:sp>
        <p:nvSpPr>
          <p:cNvPr id="37909" name="Text Box 23">
            <a:extLst>
              <a:ext uri="{FF2B5EF4-FFF2-40B4-BE49-F238E27FC236}">
                <a16:creationId xmlns:a16="http://schemas.microsoft.com/office/drawing/2014/main" id="{582E1E41-BBD1-4B8C-82BE-E447D42C8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352801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Claims Processors</a:t>
            </a:r>
          </a:p>
        </p:txBody>
      </p:sp>
      <p:sp>
        <p:nvSpPr>
          <p:cNvPr id="37910" name="Text Box 24">
            <a:extLst>
              <a:ext uri="{FF2B5EF4-FFF2-40B4-BE49-F238E27FC236}">
                <a16:creationId xmlns:a16="http://schemas.microsoft.com/office/drawing/2014/main" id="{0D72CFA0-7B01-401D-9AAD-62B3278C3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962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Subcontractors</a:t>
            </a:r>
          </a:p>
        </p:txBody>
      </p:sp>
      <p:sp>
        <p:nvSpPr>
          <p:cNvPr id="37911" name="Text Box 25">
            <a:extLst>
              <a:ext uri="{FF2B5EF4-FFF2-40B4-BE49-F238E27FC236}">
                <a16:creationId xmlns:a16="http://schemas.microsoft.com/office/drawing/2014/main" id="{F20599EB-D0AE-4C6A-BD40-6DFC1495F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4196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Clearinghouses</a:t>
            </a:r>
          </a:p>
        </p:txBody>
      </p:sp>
      <p:sp>
        <p:nvSpPr>
          <p:cNvPr id="37912" name="Text Box 26">
            <a:extLst>
              <a:ext uri="{FF2B5EF4-FFF2-40B4-BE49-F238E27FC236}">
                <a16:creationId xmlns:a16="http://schemas.microsoft.com/office/drawing/2014/main" id="{4D49F9A7-E929-4765-95CC-CEFA971EE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768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Insurers</a:t>
            </a:r>
          </a:p>
        </p:txBody>
      </p:sp>
      <p:sp>
        <p:nvSpPr>
          <p:cNvPr id="37913" name="Text Box 27">
            <a:extLst>
              <a:ext uri="{FF2B5EF4-FFF2-40B4-BE49-F238E27FC236}">
                <a16:creationId xmlns:a16="http://schemas.microsoft.com/office/drawing/2014/main" id="{6A1C6870-F4B5-4FDD-9E8C-3DB4F4682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4290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Public Health</a:t>
            </a:r>
          </a:p>
        </p:txBody>
      </p:sp>
      <p:sp>
        <p:nvSpPr>
          <p:cNvPr id="37914" name="Text Box 28">
            <a:extLst>
              <a:ext uri="{FF2B5EF4-FFF2-40B4-BE49-F238E27FC236}">
                <a16:creationId xmlns:a16="http://schemas.microsoft.com/office/drawing/2014/main" id="{74467347-C387-4223-9C1A-CD6FFC50E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962401"/>
            <a:ext cx="14478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State Licensure</a:t>
            </a:r>
          </a:p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Boards</a:t>
            </a:r>
          </a:p>
        </p:txBody>
      </p:sp>
      <p:sp>
        <p:nvSpPr>
          <p:cNvPr id="37915" name="Text Box 29">
            <a:extLst>
              <a:ext uri="{FF2B5EF4-FFF2-40B4-BE49-F238E27FC236}">
                <a16:creationId xmlns:a16="http://schemas.microsoft.com/office/drawing/2014/main" id="{43BF87B7-7BBE-4749-A550-258C2A13D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648201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Law Enforcement</a:t>
            </a:r>
          </a:p>
        </p:txBody>
      </p:sp>
      <p:sp>
        <p:nvSpPr>
          <p:cNvPr id="37916" name="Text Box 30">
            <a:extLst>
              <a:ext uri="{FF2B5EF4-FFF2-40B4-BE49-F238E27FC236}">
                <a16:creationId xmlns:a16="http://schemas.microsoft.com/office/drawing/2014/main" id="{D1DFDD78-B7FA-4D69-800E-86B1FFE26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572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Internal  QA</a:t>
            </a:r>
          </a:p>
        </p:txBody>
      </p:sp>
      <p:sp>
        <p:nvSpPr>
          <p:cNvPr id="37917" name="Text Box 31">
            <a:extLst>
              <a:ext uri="{FF2B5EF4-FFF2-40B4-BE49-F238E27FC236}">
                <a16:creationId xmlns:a16="http://schemas.microsoft.com/office/drawing/2014/main" id="{B1E2570A-6457-4D9B-AD9A-957993D7A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990600"/>
            <a:ext cx="1447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External accreditation orgs</a:t>
            </a:r>
          </a:p>
        </p:txBody>
      </p:sp>
      <p:sp>
        <p:nvSpPr>
          <p:cNvPr id="37918" name="Text Box 32">
            <a:extLst>
              <a:ext uri="{FF2B5EF4-FFF2-40B4-BE49-F238E27FC236}">
                <a16:creationId xmlns:a16="http://schemas.microsoft.com/office/drawing/2014/main" id="{F3D18DCF-7A11-455C-AAD8-990233C7C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09800"/>
            <a:ext cx="1066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Clinical Trials Sponsors</a:t>
            </a:r>
          </a:p>
        </p:txBody>
      </p:sp>
      <p:sp>
        <p:nvSpPr>
          <p:cNvPr id="37919" name="Text Box 33">
            <a:extLst>
              <a:ext uri="{FF2B5EF4-FFF2-40B4-BE49-F238E27FC236}">
                <a16:creationId xmlns:a16="http://schemas.microsoft.com/office/drawing/2014/main" id="{DDE40E14-12CC-475F-B1FE-3F09943F2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657601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Fraud Detection</a:t>
            </a:r>
          </a:p>
        </p:txBody>
      </p:sp>
      <p:sp>
        <p:nvSpPr>
          <p:cNvPr id="37920" name="Text Box 34">
            <a:extLst>
              <a:ext uri="{FF2B5EF4-FFF2-40B4-BE49-F238E27FC236}">
                <a16:creationId xmlns:a16="http://schemas.microsoft.com/office/drawing/2014/main" id="{27289725-553F-45ED-B112-E08CDF586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648200"/>
            <a:ext cx="1447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Medical Information Bureau</a:t>
            </a:r>
          </a:p>
        </p:txBody>
      </p:sp>
      <p:sp>
        <p:nvSpPr>
          <p:cNvPr id="37921" name="Text Box 35">
            <a:extLst>
              <a:ext uri="{FF2B5EF4-FFF2-40B4-BE49-F238E27FC236}">
                <a16:creationId xmlns:a16="http://schemas.microsoft.com/office/drawing/2014/main" id="{F55CB74B-08B5-4F07-AA5B-6CCE50E4A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638801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Business Consultants</a:t>
            </a:r>
          </a:p>
        </p:txBody>
      </p:sp>
      <p:sp>
        <p:nvSpPr>
          <p:cNvPr id="37922" name="Text Box 36">
            <a:extLst>
              <a:ext uri="{FF2B5EF4-FFF2-40B4-BE49-F238E27FC236}">
                <a16:creationId xmlns:a16="http://schemas.microsoft.com/office/drawing/2014/main" id="{0BE28144-80E2-47BB-99A1-CE1ED6493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419601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National Security</a:t>
            </a:r>
          </a:p>
        </p:txBody>
      </p:sp>
      <p:sp>
        <p:nvSpPr>
          <p:cNvPr id="37923" name="Text Box 37">
            <a:extLst>
              <a:ext uri="{FF2B5EF4-FFF2-40B4-BE49-F238E27FC236}">
                <a16:creationId xmlns:a16="http://schemas.microsoft.com/office/drawing/2014/main" id="{3B36684E-67DB-4858-BB8A-4F5081437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486401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Bioterrorism Detection</a:t>
            </a:r>
          </a:p>
        </p:txBody>
      </p:sp>
      <p:sp>
        <p:nvSpPr>
          <p:cNvPr id="2" name="Tampungan Kaki 1">
            <a:extLst>
              <a:ext uri="{FF2B5EF4-FFF2-40B4-BE49-F238E27FC236}">
                <a16:creationId xmlns:a16="http://schemas.microsoft.com/office/drawing/2014/main" id="{EC51EE25-E899-4260-907A-087746C6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3" name="Tampungan Nomor Slide 2">
            <a:extLst>
              <a:ext uri="{FF2B5EF4-FFF2-40B4-BE49-F238E27FC236}">
                <a16:creationId xmlns:a16="http://schemas.microsoft.com/office/drawing/2014/main" id="{48A4FFE9-7D2A-455F-8CF4-1FA73D66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23408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9EC053D-6AF2-449A-B212-1211D3F9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88" y="365125"/>
            <a:ext cx="9838944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/>
              <a:t>Manajemen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endParaRPr lang="en-US" b="1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5DC5C9D2-A7DA-4842-A3AF-DB1A1DC8C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432" y="1825625"/>
            <a:ext cx="10183368" cy="4351338"/>
          </a:xfrm>
        </p:spPr>
        <p:txBody>
          <a:bodyPr>
            <a:normAutofit/>
          </a:bodyPr>
          <a:lstStyle/>
          <a:p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terapeutik</a:t>
            </a:r>
            <a:endParaRPr lang="en-US" dirty="0"/>
          </a:p>
          <a:p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endParaRPr lang="en-US" dirty="0"/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pasien</a:t>
            </a:r>
            <a:endParaRPr lang="en-US" dirty="0"/>
          </a:p>
          <a:p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 ,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pasien</a:t>
            </a:r>
            <a:endParaRPr lang="en-US" dirty="0"/>
          </a:p>
          <a:p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privasi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kedokteran</a:t>
            </a:r>
            <a:endParaRPr lang="en-US" dirty="0"/>
          </a:p>
          <a:p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  <a:p>
            <a:endParaRPr lang="en-US" dirty="0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E7B4FBAF-40E3-4DED-8387-3FB8971A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2B43D449-4930-41D2-B697-3E84FA53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65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ampungan Nomor Slide 5">
            <a:extLst>
              <a:ext uri="{FF2B5EF4-FFF2-40B4-BE49-F238E27FC236}">
                <a16:creationId xmlns:a16="http://schemas.microsoft.com/office/drawing/2014/main" id="{763156E6-25DC-4621-A528-4984F69F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EF001E-8546-416F-A619-BCEAE38F81E5}" type="slidenum">
              <a:rPr lang="en-US" altLang="en-US" sz="1000">
                <a:latin typeface="Arial" panose="020B0604020202020204" pitchFamily="34" charset="0"/>
              </a:rPr>
              <a:pPr/>
              <a:t>13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502787" name="Rectangle 3">
            <a:extLst>
              <a:ext uri="{FF2B5EF4-FFF2-40B4-BE49-F238E27FC236}">
                <a16:creationId xmlns:a16="http://schemas.microsoft.com/office/drawing/2014/main" id="{BC8E15F1-6C9D-4BDD-94A0-08DDC07CA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520457"/>
            <a:ext cx="8229600" cy="461047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</a:t>
            </a:r>
            <a:r>
              <a:rPr lang="en-US" altLang="en-US" dirty="0" err="1"/>
              <a:t>kesehatan</a:t>
            </a:r>
            <a:r>
              <a:rPr lang="en-US" altLang="en-US" dirty="0"/>
              <a:t> </a:t>
            </a:r>
            <a:r>
              <a:rPr lang="en-US" altLang="en-US" dirty="0" err="1"/>
              <a:t>pasien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dirahasiakan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dibicarakan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tenaga</a:t>
            </a:r>
            <a:r>
              <a:rPr lang="en-US" altLang="en-US" dirty="0"/>
              <a:t> </a:t>
            </a:r>
            <a:r>
              <a:rPr lang="en-US" altLang="en-US" dirty="0" err="1"/>
              <a:t>kesehatan</a:t>
            </a:r>
            <a:r>
              <a:rPr lang="en-US" altLang="en-US" dirty="0"/>
              <a:t> yang </a:t>
            </a:r>
            <a:r>
              <a:rPr lang="en-US" altLang="en-US" dirty="0" err="1"/>
              <a:t>terlibat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perawatan</a:t>
            </a:r>
            <a:r>
              <a:rPr lang="en-US" altLang="en-US" dirty="0"/>
              <a:t> </a:t>
            </a:r>
            <a:r>
              <a:rPr lang="en-US" altLang="en-US" dirty="0" err="1"/>
              <a:t>pasien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endParaRPr lang="en-US" altLang="en-US" dirty="0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539D6AE4-6F23-4004-ADE6-B273971E2E82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1905000" y="367606"/>
            <a:ext cx="8229600" cy="92742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i="1" dirty="0" err="1"/>
              <a:t>Rahasia</a:t>
            </a:r>
            <a:r>
              <a:rPr lang="en-US" altLang="en-US" sz="4800" b="1" i="1" dirty="0"/>
              <a:t> </a:t>
            </a:r>
            <a:r>
              <a:rPr lang="en-US" altLang="en-US" sz="4800" b="1" i="1" dirty="0" err="1"/>
              <a:t>Medis</a:t>
            </a:r>
            <a:endParaRPr lang="en-US" altLang="en-US" sz="4800" b="1" i="1" dirty="0"/>
          </a:p>
        </p:txBody>
      </p:sp>
      <p:sp>
        <p:nvSpPr>
          <p:cNvPr id="502789" name="WordArt 5">
            <a:extLst>
              <a:ext uri="{FF2B5EF4-FFF2-40B4-BE49-F238E27FC236}">
                <a16:creationId xmlns:a16="http://schemas.microsoft.com/office/drawing/2014/main" id="{8D61F3AA-1C43-4135-B95A-7CBD5BA70E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74558" y="3221662"/>
            <a:ext cx="4997302" cy="912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Confidential</a:t>
            </a:r>
          </a:p>
        </p:txBody>
      </p:sp>
      <p:sp>
        <p:nvSpPr>
          <p:cNvPr id="502790" name="Text Box 6">
            <a:extLst>
              <a:ext uri="{FF2B5EF4-FFF2-40B4-BE49-F238E27FC236}">
                <a16:creationId xmlns:a16="http://schemas.microsoft.com/office/drawing/2014/main" id="{0AD7DE6B-5C0E-48AD-9759-18B8C640E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4724401"/>
            <a:ext cx="78644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3018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3018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3018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3018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3018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err="1"/>
              <a:t>Rekam</a:t>
            </a:r>
            <a:r>
              <a:rPr lang="en-US" altLang="en-US" dirty="0"/>
              <a:t> </a:t>
            </a:r>
            <a:r>
              <a:rPr lang="en-US" altLang="en-US" dirty="0" err="1"/>
              <a:t>medis</a:t>
            </a:r>
            <a:r>
              <a:rPr lang="en-US" altLang="en-US" dirty="0"/>
              <a:t> </a:t>
            </a:r>
            <a:r>
              <a:rPr lang="en-US" altLang="en-US" dirty="0" err="1"/>
              <a:t>disimpan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baik</a:t>
            </a: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membicarakan</a:t>
            </a:r>
            <a:r>
              <a:rPr lang="en-US" altLang="en-US" dirty="0"/>
              <a:t> </a:t>
            </a:r>
            <a:r>
              <a:rPr lang="en-US" altLang="en-US" dirty="0" err="1"/>
              <a:t>kasus</a:t>
            </a:r>
            <a:r>
              <a:rPr lang="en-US" altLang="en-US" dirty="0"/>
              <a:t> </a:t>
            </a:r>
            <a:r>
              <a:rPr lang="en-US" altLang="en-US" dirty="0" err="1"/>
              <a:t>pasien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siapa</a:t>
            </a:r>
            <a:r>
              <a:rPr lang="en-US" altLang="en-US" dirty="0"/>
              <a:t> pun 	di </a:t>
            </a:r>
            <a:r>
              <a:rPr lang="en-US" altLang="en-US" dirty="0" err="1"/>
              <a:t>luar</a:t>
            </a:r>
            <a:r>
              <a:rPr lang="en-US" altLang="en-US" dirty="0"/>
              <a:t> </a:t>
            </a:r>
            <a:r>
              <a:rPr lang="en-US" altLang="en-US" dirty="0" err="1"/>
              <a:t>rumah</a:t>
            </a:r>
            <a:r>
              <a:rPr lang="en-US" altLang="en-US" dirty="0"/>
              <a:t> </a:t>
            </a:r>
            <a:r>
              <a:rPr lang="en-US" altLang="en-US" dirty="0" err="1"/>
              <a:t>sakit</a:t>
            </a:r>
            <a:endParaRPr lang="en-US" altLang="en-US" dirty="0"/>
          </a:p>
        </p:txBody>
      </p:sp>
      <p:sp>
        <p:nvSpPr>
          <p:cNvPr id="2" name="Tampungan Kaki 1">
            <a:extLst>
              <a:ext uri="{FF2B5EF4-FFF2-40B4-BE49-F238E27FC236}">
                <a16:creationId xmlns:a16="http://schemas.microsoft.com/office/drawing/2014/main" id="{AB60961D-66CF-492D-BC4B-E2536191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</p:spTree>
    <p:extLst>
      <p:ext uri="{BB962C8B-B14F-4D97-AF65-F5344CB8AC3E}">
        <p14:creationId xmlns:p14="http://schemas.microsoft.com/office/powerpoint/2010/main" val="221061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ampungan Kaki 4">
            <a:extLst>
              <a:ext uri="{FF2B5EF4-FFF2-40B4-BE49-F238E27FC236}">
                <a16:creationId xmlns:a16="http://schemas.microsoft.com/office/drawing/2014/main" id="{321171D1-3508-4EC9-BF36-1D8623DB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Sintak/PERSI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245E6D9-12C1-4858-9C50-9A2763CF8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65125"/>
            <a:ext cx="9436608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3600" b="1" dirty="0" err="1"/>
              <a:t>Perlindungan</a:t>
            </a:r>
            <a:r>
              <a:rPr lang="en-GB" altLang="en-US" sz="3600" b="1" dirty="0"/>
              <a:t>, </a:t>
            </a:r>
            <a:r>
              <a:rPr lang="en-GB" altLang="en-US" sz="3600" b="1" dirty="0" err="1"/>
              <a:t>Penggunaan</a:t>
            </a:r>
            <a:r>
              <a:rPr lang="en-GB" altLang="en-US" sz="3600" b="1" dirty="0"/>
              <a:t>, </a:t>
            </a:r>
            <a:r>
              <a:rPr lang="en-GB" altLang="en-US" sz="3600" b="1" dirty="0" err="1"/>
              <a:t>dan</a:t>
            </a:r>
            <a:r>
              <a:rPr lang="en-GB" altLang="en-US" sz="3600" b="1" dirty="0"/>
              <a:t> </a:t>
            </a:r>
            <a:r>
              <a:rPr lang="en-GB" altLang="en-US" sz="3600" b="1" dirty="0" err="1"/>
              <a:t>Pembukaan</a:t>
            </a:r>
            <a:r>
              <a:rPr lang="en-GB" altLang="en-US" sz="3600" b="1" dirty="0"/>
              <a:t> </a:t>
            </a:r>
            <a:r>
              <a:rPr lang="en-GB" altLang="en-US" sz="3600" b="1" dirty="0" err="1"/>
              <a:t>Informasi</a:t>
            </a:r>
            <a:r>
              <a:rPr lang="en-GB" altLang="en-US" sz="3600" b="1" dirty="0"/>
              <a:t> </a:t>
            </a:r>
            <a:r>
              <a:rPr lang="en-GB" altLang="en-US" sz="3600" b="1" dirty="0" err="1"/>
              <a:t>Kesehatan</a:t>
            </a:r>
            <a:r>
              <a:rPr lang="en-GB" altLang="en-US" sz="3600" b="1" dirty="0"/>
              <a:t> </a:t>
            </a:r>
            <a:r>
              <a:rPr lang="en-GB" altLang="en-US" sz="3600" b="1" dirty="0" err="1"/>
              <a:t>Pasien</a:t>
            </a:r>
            <a:endParaRPr lang="en-US" altLang="en-US" sz="3600" b="1" dirty="0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9133C4E-3474-4C3C-B604-61FB2BC05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0448" y="2157983"/>
            <a:ext cx="9293352" cy="4018979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3200" dirty="0" err="1"/>
              <a:t>Aspek</a:t>
            </a:r>
            <a:r>
              <a:rPr lang="en-GB" altLang="en-US" sz="3200" dirty="0"/>
              <a:t> yang </a:t>
            </a:r>
            <a:r>
              <a:rPr lang="en-GB" altLang="en-US" sz="3200" dirty="0" err="1"/>
              <a:t>perlu</a:t>
            </a:r>
            <a:r>
              <a:rPr lang="en-GB" altLang="en-US" sz="3200" dirty="0"/>
              <a:t> </a:t>
            </a:r>
            <a:r>
              <a:rPr lang="en-GB" altLang="en-US" sz="3200" dirty="0" err="1"/>
              <a:t>diperhatikan</a:t>
            </a:r>
            <a:r>
              <a:rPr lang="en-GB" altLang="en-US" sz="3200" dirty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 dirty="0" err="1"/>
              <a:t>Persetujuan</a:t>
            </a:r>
            <a:r>
              <a:rPr lang="en-GB" altLang="en-US" sz="3200" dirty="0"/>
              <a:t> </a:t>
            </a:r>
            <a:r>
              <a:rPr lang="en-GB" altLang="en-US" sz="3200" dirty="0" err="1"/>
              <a:t>pasien</a:t>
            </a:r>
            <a:endParaRPr lang="en-GB" altLang="en-US" sz="32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3200" dirty="0" err="1"/>
              <a:t>Situasi</a:t>
            </a:r>
            <a:r>
              <a:rPr lang="en-GB" altLang="en-US" sz="3200" dirty="0"/>
              <a:t> </a:t>
            </a:r>
            <a:r>
              <a:rPr lang="en-GB" altLang="en-US" sz="3200" dirty="0" err="1"/>
              <a:t>dimana</a:t>
            </a:r>
            <a:r>
              <a:rPr lang="en-GB" altLang="en-US" sz="3200" dirty="0"/>
              <a:t> </a:t>
            </a:r>
            <a:r>
              <a:rPr lang="en-GB" altLang="en-US" sz="3200" dirty="0" err="1"/>
              <a:t>pasien</a:t>
            </a:r>
            <a:r>
              <a:rPr lang="en-GB" altLang="en-US" sz="3200" dirty="0"/>
              <a:t> </a:t>
            </a:r>
            <a:r>
              <a:rPr lang="en-GB" altLang="en-US" sz="3200" dirty="0" err="1"/>
              <a:t>tidak</a:t>
            </a:r>
            <a:r>
              <a:rPr lang="en-GB" altLang="en-US" sz="3200" dirty="0"/>
              <a:t> </a:t>
            </a:r>
            <a:r>
              <a:rPr lang="en-GB" altLang="en-US" sz="3200" dirty="0" err="1"/>
              <a:t>bisa</a:t>
            </a:r>
            <a:r>
              <a:rPr lang="en-GB" altLang="en-US" sz="3200" dirty="0"/>
              <a:t> </a:t>
            </a:r>
            <a:r>
              <a:rPr lang="en-GB" altLang="en-US" sz="3200" dirty="0" err="1"/>
              <a:t>memberikan</a:t>
            </a:r>
            <a:r>
              <a:rPr lang="en-GB" altLang="en-US" sz="3200" dirty="0"/>
              <a:t> </a:t>
            </a:r>
            <a:r>
              <a:rPr lang="en-GB" altLang="en-US" sz="3200" dirty="0" err="1"/>
              <a:t>persetujuan</a:t>
            </a:r>
            <a:r>
              <a:rPr lang="en-GB" altLang="en-US" sz="3200" dirty="0"/>
              <a:t> (</a:t>
            </a:r>
            <a:r>
              <a:rPr lang="en-GB" altLang="en-US" sz="3200" dirty="0" err="1"/>
              <a:t>tidak</a:t>
            </a:r>
            <a:r>
              <a:rPr lang="en-GB" altLang="en-US" sz="3200" dirty="0"/>
              <a:t> </a:t>
            </a:r>
            <a:r>
              <a:rPr lang="en-GB" altLang="en-US" sz="3200" dirty="0" err="1"/>
              <a:t>kompeten</a:t>
            </a:r>
            <a:r>
              <a:rPr lang="en-GB" altLang="en-US" sz="32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 dirty="0" err="1"/>
              <a:t>Situasi</a:t>
            </a:r>
            <a:r>
              <a:rPr lang="en-GB" altLang="en-US" sz="3200" dirty="0"/>
              <a:t> </a:t>
            </a:r>
            <a:r>
              <a:rPr lang="en-GB" altLang="en-US" sz="3200" dirty="0" err="1"/>
              <a:t>dimana</a:t>
            </a:r>
            <a:r>
              <a:rPr lang="en-GB" altLang="en-US" sz="3200" dirty="0"/>
              <a:t> </a:t>
            </a:r>
            <a:r>
              <a:rPr lang="en-GB" altLang="en-US" sz="3200" dirty="0" err="1"/>
              <a:t>hak</a:t>
            </a:r>
            <a:r>
              <a:rPr lang="en-GB" altLang="en-US" sz="3200" dirty="0"/>
              <a:t> </a:t>
            </a:r>
            <a:r>
              <a:rPr lang="en-GB" altLang="en-US" sz="3200" dirty="0" err="1"/>
              <a:t>konfidensialitas</a:t>
            </a:r>
            <a:r>
              <a:rPr lang="en-GB" altLang="en-US" sz="3200" dirty="0"/>
              <a:t> </a:t>
            </a:r>
            <a:r>
              <a:rPr lang="en-GB" altLang="en-US" sz="3200" dirty="0" err="1"/>
              <a:t>pasien</a:t>
            </a:r>
            <a:r>
              <a:rPr lang="en-GB" altLang="en-US" sz="3200" dirty="0"/>
              <a:t> </a:t>
            </a:r>
            <a:r>
              <a:rPr lang="en-GB" altLang="en-US" sz="3200" dirty="0" err="1"/>
              <a:t>hilang</a:t>
            </a:r>
            <a:endParaRPr lang="en-GB" altLang="en-US" sz="32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3200" dirty="0" err="1"/>
              <a:t>Hak</a:t>
            </a:r>
            <a:r>
              <a:rPr lang="en-GB" altLang="en-US" sz="3200" dirty="0"/>
              <a:t> </a:t>
            </a:r>
            <a:r>
              <a:rPr lang="en-GB" altLang="en-US" sz="3200" dirty="0" err="1"/>
              <a:t>pasien</a:t>
            </a:r>
            <a:r>
              <a:rPr lang="en-GB" altLang="en-US" sz="3200" dirty="0"/>
              <a:t> </a:t>
            </a:r>
            <a:r>
              <a:rPr lang="en-GB" altLang="en-US" sz="3200" dirty="0" err="1"/>
              <a:t>atas</a:t>
            </a:r>
            <a:r>
              <a:rPr lang="en-GB" altLang="en-US" sz="3200" dirty="0"/>
              <a:t> </a:t>
            </a:r>
            <a:r>
              <a:rPr lang="en-GB" altLang="en-US" sz="3200" dirty="0" err="1"/>
              <a:t>informasi</a:t>
            </a:r>
            <a:r>
              <a:rPr lang="en-GB" altLang="en-US" sz="3200" dirty="0"/>
              <a:t> (</a:t>
            </a:r>
            <a:r>
              <a:rPr lang="en-GB" altLang="en-US" sz="3200" dirty="0" err="1"/>
              <a:t>rekam</a:t>
            </a:r>
            <a:r>
              <a:rPr lang="en-GB" altLang="en-US" sz="3200" dirty="0"/>
              <a:t> </a:t>
            </a:r>
            <a:r>
              <a:rPr lang="en-GB" altLang="en-US" sz="3200" dirty="0" err="1"/>
              <a:t>medis</a:t>
            </a:r>
            <a:r>
              <a:rPr lang="en-GB" altLang="en-US" sz="3200" dirty="0"/>
              <a:t>) </a:t>
            </a:r>
            <a:endParaRPr lang="en-US" altLang="en-US" sz="3200" dirty="0"/>
          </a:p>
        </p:txBody>
      </p:sp>
      <p:sp>
        <p:nvSpPr>
          <p:cNvPr id="2" name="Tampungan Nomor Slide 1">
            <a:extLst>
              <a:ext uri="{FF2B5EF4-FFF2-40B4-BE49-F238E27FC236}">
                <a16:creationId xmlns:a16="http://schemas.microsoft.com/office/drawing/2014/main" id="{F487CFDD-DAEF-4496-93DD-FFDF7F6B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53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F6B32E9-D788-4667-82C7-7FC1D487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>
                <a:latin typeface="Arial Rounded MT Bold" panose="020F0704030504030204" pitchFamily="34" charset="0"/>
              </a:rPr>
              <a:t>Apa yang harus dilakukan: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6A763F51-ED74-43C8-906D-3964CFFD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840" y="2511551"/>
            <a:ext cx="9585960" cy="3665411"/>
          </a:xfrm>
        </p:spPr>
        <p:txBody>
          <a:bodyPr>
            <a:normAutofit/>
          </a:bodyPr>
          <a:lstStyle/>
          <a:p>
            <a:r>
              <a:rPr lang="en-US" sz="3200"/>
              <a:t>Memahami pedoman etik dan aturan legal/hukum</a:t>
            </a:r>
          </a:p>
          <a:p>
            <a:r>
              <a:rPr lang="en-US" sz="3200"/>
              <a:t>Memiliki SOP dan melaksanakannya</a:t>
            </a:r>
          </a:p>
          <a:p>
            <a:r>
              <a:rPr lang="en-US" sz="3200"/>
              <a:t>Melaksanakan persetujuan tindakan medis</a:t>
            </a:r>
          </a:p>
          <a:p>
            <a:r>
              <a:rPr lang="en-US" sz="3200"/>
              <a:t>Memiliki kompetensi, sikap dan perilaku profesional</a:t>
            </a:r>
            <a:endParaRPr lang="en-US" sz="3200" dirty="0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D64CD311-AEC1-44BC-87DC-85D17B56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C9CA5DAC-D701-4A9F-AB17-B2B4670E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1BF526C-352A-4E27-BDDA-A6D640BC36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1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69D905BF-BD75-4434-A5A8-542E3A0C90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/>
              <a:t>Prinsip</a:t>
            </a:r>
            <a:r>
              <a:rPr lang="en-US" sz="4800" b="1" dirty="0"/>
              <a:t> moral </a:t>
            </a:r>
            <a:r>
              <a:rPr lang="en-US" sz="4800" b="1" dirty="0" err="1"/>
              <a:t>rahasia</a:t>
            </a:r>
            <a:r>
              <a:rPr lang="en-US" sz="4800" b="1" dirty="0"/>
              <a:t> </a:t>
            </a:r>
            <a:r>
              <a:rPr lang="en-US" sz="4800" b="1" dirty="0" err="1"/>
              <a:t>medis</a:t>
            </a:r>
            <a:r>
              <a:rPr lang="en-US" sz="4800" b="1" dirty="0"/>
              <a:t>: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9196E94C-5D13-4027-8854-2C6DD5C69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952" y="1926335"/>
            <a:ext cx="9241536" cy="425062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Berkata</a:t>
            </a:r>
            <a:r>
              <a:rPr lang="en-US" dirty="0"/>
              <a:t> </a:t>
            </a:r>
            <a:r>
              <a:rPr lang="en-US" dirty="0" err="1"/>
              <a:t>benar</a:t>
            </a:r>
            <a:endParaRPr lang="en-US" dirty="0"/>
          </a:p>
          <a:p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dipercaya</a:t>
            </a:r>
            <a:endParaRPr lang="en-US" dirty="0"/>
          </a:p>
          <a:p>
            <a:r>
              <a:rPr lang="en-US" dirty="0" err="1"/>
              <a:t>Berbuat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pasien</a:t>
            </a:r>
            <a:endParaRPr lang="en-US" dirty="0"/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merugikan</a:t>
            </a:r>
            <a:r>
              <a:rPr lang="en-US" dirty="0"/>
              <a:t> (</a:t>
            </a:r>
            <a:r>
              <a:rPr lang="en-US" dirty="0" err="1"/>
              <a:t>pasien</a:t>
            </a:r>
            <a:r>
              <a:rPr lang="en-US" dirty="0"/>
              <a:t>, </a:t>
            </a:r>
            <a:r>
              <a:rPr lang="en-US" dirty="0" err="1"/>
              <a:t>keluarga</a:t>
            </a:r>
            <a:r>
              <a:rPr lang="en-US" dirty="0"/>
              <a:t>, </a:t>
            </a:r>
            <a:r>
              <a:rPr lang="en-US" dirty="0" err="1"/>
              <a:t>masyarakat</a:t>
            </a:r>
            <a:r>
              <a:rPr lang="en-US" dirty="0"/>
              <a:t>)</a:t>
            </a:r>
          </a:p>
          <a:p>
            <a:r>
              <a:rPr lang="en-US" dirty="0" err="1"/>
              <a:t>Menghormati</a:t>
            </a:r>
            <a:r>
              <a:rPr lang="en-US" dirty="0"/>
              <a:t> </a:t>
            </a:r>
            <a:r>
              <a:rPr lang="en-US" dirty="0" err="1"/>
              <a:t>otonomi</a:t>
            </a:r>
            <a:r>
              <a:rPr lang="en-US" dirty="0"/>
              <a:t> </a:t>
            </a:r>
            <a:r>
              <a:rPr lang="en-US" dirty="0" err="1"/>
              <a:t>pasien</a:t>
            </a:r>
            <a:endParaRPr lang="en-US" dirty="0"/>
          </a:p>
          <a:p>
            <a:r>
              <a:rPr lang="en-US" dirty="0"/>
              <a:t>Adil,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membeda-bedakan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moral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pilihlah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(Prima Facie)</a:t>
            </a:r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53D10C51-D774-48AB-930D-835EF327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AB007804-4781-4965-BFBD-D6F5862F9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65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mpungan Kaki 3">
            <a:extLst>
              <a:ext uri="{FF2B5EF4-FFF2-40B4-BE49-F238E27FC236}">
                <a16:creationId xmlns:a16="http://schemas.microsoft.com/office/drawing/2014/main" id="{4D53A15F-3311-408A-9AFF-F9812DA2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9C28A504-4228-4F5E-9895-D3020123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17</a:t>
            </a:fld>
            <a:endParaRPr lang="en-US"/>
          </a:p>
        </p:txBody>
      </p:sp>
      <p:pic>
        <p:nvPicPr>
          <p:cNvPr id="6" name="Gambar 4">
            <a:extLst>
              <a:ext uri="{FF2B5EF4-FFF2-40B4-BE49-F238E27FC236}">
                <a16:creationId xmlns:a16="http://schemas.microsoft.com/office/drawing/2014/main" id="{FF04BDDD-0468-489F-9925-06EB361C4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43" y="592557"/>
            <a:ext cx="4220451" cy="562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kode etik kedokteran 2012">
            <a:extLst>
              <a:ext uri="{FF2B5EF4-FFF2-40B4-BE49-F238E27FC236}">
                <a16:creationId xmlns:a16="http://schemas.microsoft.com/office/drawing/2014/main" id="{B49166DE-94A4-497B-BA5D-E1461B7D1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31" y="0"/>
            <a:ext cx="4811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28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38A4764B-E6AF-46EF-9E17-B087621CB1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Berkata</a:t>
            </a:r>
            <a:r>
              <a:rPr lang="en-US" alt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Benar</a:t>
            </a:r>
            <a:endParaRPr lang="en-US" altLang="en-US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CD21172B-F9AB-431E-94EA-FA3B6CCAB3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706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3C37C10-A559-4A4A-8B76-170007C26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0160" y="365125"/>
            <a:ext cx="9287256" cy="805307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altLang="en-US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Berkata</a:t>
            </a:r>
            <a:r>
              <a:rPr lang="en-US" altLang="en-US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benar</a:t>
            </a:r>
            <a:endParaRPr lang="en-US" altLang="en-US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6A5BB26-804E-467F-8BAF-596A707B6C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0160" y="1414272"/>
            <a:ext cx="9729216" cy="47626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dirty="0" err="1"/>
              <a:t>Kode</a:t>
            </a:r>
            <a:r>
              <a:rPr lang="en-US" altLang="en-US" dirty="0"/>
              <a:t> </a:t>
            </a:r>
            <a:r>
              <a:rPr lang="en-US" altLang="en-US" dirty="0" err="1"/>
              <a:t>Etik</a:t>
            </a:r>
            <a:r>
              <a:rPr lang="en-US" altLang="en-US" dirty="0"/>
              <a:t> </a:t>
            </a:r>
            <a:r>
              <a:rPr lang="en-US" altLang="en-US" dirty="0" err="1"/>
              <a:t>Kedokteran</a:t>
            </a:r>
            <a:r>
              <a:rPr lang="en-US" altLang="en-US" dirty="0"/>
              <a:t> Indonesia, </a:t>
            </a:r>
            <a:r>
              <a:rPr lang="en-US" dirty="0" err="1"/>
              <a:t>Pasal</a:t>
            </a:r>
            <a:r>
              <a:rPr lang="en-US" dirty="0"/>
              <a:t> 9: </a:t>
            </a:r>
            <a:r>
              <a:rPr lang="en-US" dirty="0" err="1"/>
              <a:t>Kejujuran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Kebajikan </a:t>
            </a:r>
            <a:r>
              <a:rPr lang="en-US" dirty="0" err="1"/>
              <a:t>Sejawat</a:t>
            </a:r>
            <a:r>
              <a:rPr lang="en-US" dirty="0"/>
              <a:t>.</a:t>
            </a:r>
          </a:p>
          <a:p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bersikap</a:t>
            </a:r>
            <a:r>
              <a:rPr lang="en-US" dirty="0"/>
              <a:t> </a:t>
            </a:r>
            <a:r>
              <a:rPr lang="en-US" dirty="0" err="1"/>
              <a:t>jujur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sejawatnya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berupaya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mengingatkan</a:t>
            </a:r>
            <a:r>
              <a:rPr lang="en-US" dirty="0"/>
              <a:t> </a:t>
            </a:r>
            <a:r>
              <a:rPr lang="en-US" dirty="0" err="1"/>
              <a:t>sejawatnya</a:t>
            </a:r>
            <a:r>
              <a:rPr lang="en-US" dirty="0"/>
              <a:t> yang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ketahui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penipuan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penggelapan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 err="1"/>
              <a:t>Penting</a:t>
            </a:r>
            <a:r>
              <a:rPr lang="en-US" altLang="en-US" dirty="0"/>
              <a:t>:</a:t>
            </a:r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r>
              <a:rPr lang="en-US" altLang="en-US" dirty="0" err="1"/>
              <a:t>Kewajiban</a:t>
            </a:r>
            <a:r>
              <a:rPr lang="en-US" altLang="en-US" dirty="0"/>
              <a:t> </a:t>
            </a:r>
            <a:r>
              <a:rPr lang="en-US" altLang="en-US" dirty="0" err="1"/>
              <a:t>dokter</a:t>
            </a:r>
            <a:r>
              <a:rPr lang="en-US" altLang="en-US" dirty="0"/>
              <a:t> </a:t>
            </a:r>
            <a:r>
              <a:rPr lang="en-US" altLang="en-US" dirty="0" err="1"/>
              <a:t>menghormati</a:t>
            </a:r>
            <a:r>
              <a:rPr lang="en-US" altLang="en-US" dirty="0"/>
              <a:t> </a:t>
            </a:r>
            <a:r>
              <a:rPr lang="en-US" altLang="en-US" dirty="0" err="1"/>
              <a:t>pasien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persona</a:t>
            </a:r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r>
              <a:rPr lang="en-US" altLang="en-US" dirty="0" err="1"/>
              <a:t>Informasi</a:t>
            </a:r>
            <a:r>
              <a:rPr lang="en-US" altLang="en-US" dirty="0"/>
              <a:t> </a:t>
            </a:r>
            <a:r>
              <a:rPr lang="en-US" altLang="en-US" dirty="0" err="1"/>
              <a:t>dibutuhkan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membuat</a:t>
            </a:r>
            <a:r>
              <a:rPr lang="en-US" altLang="en-US" dirty="0"/>
              <a:t> </a:t>
            </a:r>
            <a:r>
              <a:rPr lang="en-US" altLang="en-US" dirty="0" err="1"/>
              <a:t>keputusan</a:t>
            </a:r>
            <a:endParaRPr lang="en-US" altLang="en-US" dirty="0"/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r>
              <a:rPr lang="en-US" altLang="en-US" dirty="0" err="1"/>
              <a:t>Memupuk</a:t>
            </a:r>
            <a:r>
              <a:rPr lang="en-US" altLang="en-US" dirty="0"/>
              <a:t> </a:t>
            </a:r>
            <a:r>
              <a:rPr lang="en-US" altLang="en-US" dirty="0" err="1"/>
              <a:t>kepercayaan</a:t>
            </a:r>
            <a:endParaRPr lang="en-US" altLang="en-US" dirty="0"/>
          </a:p>
          <a:p>
            <a:r>
              <a:rPr lang="en-US" altLang="en-US" dirty="0" err="1"/>
              <a:t>Privilese</a:t>
            </a:r>
            <a:r>
              <a:rPr lang="en-US" altLang="en-US" dirty="0"/>
              <a:t> </a:t>
            </a:r>
            <a:r>
              <a:rPr lang="en-US" altLang="en-US" dirty="0" err="1"/>
              <a:t>terapeutik</a:t>
            </a:r>
            <a:r>
              <a:rPr lang="en-US" altLang="en-US" dirty="0"/>
              <a:t> </a:t>
            </a:r>
            <a:r>
              <a:rPr lang="en-US" altLang="en-US" dirty="0" err="1"/>
              <a:t>dokter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Tampungan Kaki 1">
            <a:extLst>
              <a:ext uri="{FF2B5EF4-FFF2-40B4-BE49-F238E27FC236}">
                <a16:creationId xmlns:a16="http://schemas.microsoft.com/office/drawing/2014/main" id="{691CFE84-5698-4A22-AFF5-EBE6A40D0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3" name="Tampungan Nomor Slide 2">
            <a:extLst>
              <a:ext uri="{FF2B5EF4-FFF2-40B4-BE49-F238E27FC236}">
                <a16:creationId xmlns:a16="http://schemas.microsoft.com/office/drawing/2014/main" id="{71A929DF-C9FE-4694-8130-C00A2999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5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5ABF2E4D-B47F-445D-98E2-30C343A9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7E94CF97-37F4-4B52-A6D3-091CD4D14A8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461FB0D5-3FC0-4EC8-88B2-3E1CAD434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FF66"/>
                </a:solidFill>
              </a:rPr>
              <a:t>Riwayat Hidup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59B42EB4-10C9-4C3B-9F1D-2537EED75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1402080"/>
            <a:ext cx="7315200" cy="52273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Nama	: </a:t>
            </a:r>
            <a:r>
              <a:rPr lang="en-US" altLang="en-US" sz="2000" dirty="0" err="1"/>
              <a:t>Sintak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Gunawan</a:t>
            </a:r>
            <a:r>
              <a:rPr lang="en-US" altLang="en-US" sz="2000" dirty="0"/>
              <a:t>, Dr. dr., MA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/>
              <a:t>Alamat</a:t>
            </a:r>
            <a:r>
              <a:rPr lang="en-US" altLang="en-US" sz="2000" dirty="0"/>
              <a:t>	: </a:t>
            </a:r>
            <a:r>
              <a:rPr lang="en-US" altLang="en-US" sz="2000" dirty="0">
                <a:hlinkClick r:id="rId2"/>
              </a:rPr>
              <a:t>sintak.gunawan@atmajaya.ac.id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/>
              <a:t>Telepon</a:t>
            </a:r>
            <a:r>
              <a:rPr lang="en-US" altLang="en-US" sz="2000" dirty="0"/>
              <a:t>	: 08161169356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/>
              <a:t>Pekerjaan</a:t>
            </a:r>
            <a:r>
              <a:rPr lang="en-US" altLang="en-US" sz="2000" dirty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/>
              <a:t>staf</a:t>
            </a:r>
            <a:r>
              <a:rPr lang="en-US" altLang="en-US" sz="2000" dirty="0"/>
              <a:t> FK </a:t>
            </a:r>
            <a:r>
              <a:rPr lang="en-US" altLang="en-US" sz="2000" dirty="0" err="1"/>
              <a:t>Atma</a:t>
            </a:r>
            <a:r>
              <a:rPr lang="en-US" altLang="en-US" sz="2000" dirty="0"/>
              <a:t> Jaya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/>
              <a:t>anggota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Komisi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Etik</a:t>
            </a:r>
            <a:r>
              <a:rPr lang="en-US" altLang="en-US" sz="2000" dirty="0"/>
              <a:t> RS </a:t>
            </a:r>
            <a:r>
              <a:rPr lang="en-US" altLang="en-US" sz="2000" dirty="0" err="1"/>
              <a:t>Atma</a:t>
            </a:r>
            <a:r>
              <a:rPr lang="en-US" altLang="en-US" sz="2000" dirty="0"/>
              <a:t> Jaya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/>
              <a:t>sekretaris</a:t>
            </a:r>
            <a:r>
              <a:rPr lang="en-US" altLang="en-US" sz="2000" dirty="0"/>
              <a:t> MAKERSI PERSI Pusat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/>
              <a:t>anggota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Komisi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Etik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Penelitian</a:t>
            </a:r>
            <a:r>
              <a:rPr lang="en-US" altLang="en-US" sz="2000" dirty="0"/>
              <a:t> MRIN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Wakil </a:t>
            </a:r>
            <a:r>
              <a:rPr lang="en-US" altLang="en-US" sz="2000" dirty="0" err="1"/>
              <a:t>ketua</a:t>
            </a:r>
            <a:r>
              <a:rPr lang="en-US" altLang="en-US" sz="2000" dirty="0"/>
              <a:t> Kadin Pusat </a:t>
            </a:r>
            <a:r>
              <a:rPr lang="en-US" altLang="en-US" sz="2000" dirty="0" err="1"/>
              <a:t>bidang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kesehatan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Pendidikan: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/>
              <a:t>Dokter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Umum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BA in Philosophy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MA in Applied Ethics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/>
              <a:t>Doktor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Filsafat</a:t>
            </a:r>
            <a:r>
              <a:rPr lang="en-US" altLang="en-US" sz="2000" dirty="0"/>
              <a:t>  </a:t>
            </a:r>
          </a:p>
        </p:txBody>
      </p:sp>
      <p:sp>
        <p:nvSpPr>
          <p:cNvPr id="21510" name="Tampungan Kaki 1">
            <a:extLst>
              <a:ext uri="{FF2B5EF4-FFF2-40B4-BE49-F238E27FC236}">
                <a16:creationId xmlns:a16="http://schemas.microsoft.com/office/drawing/2014/main" id="{842F615B-9F7E-41B1-B958-4746A666A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Sintak/PERSI</a:t>
            </a:r>
          </a:p>
        </p:txBody>
      </p:sp>
    </p:spTree>
    <p:extLst>
      <p:ext uri="{BB962C8B-B14F-4D97-AF65-F5344CB8AC3E}">
        <p14:creationId xmlns:p14="http://schemas.microsoft.com/office/powerpoint/2010/main" val="1677275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7BF540E-27A8-44AC-AC48-EF564B75F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464" y="365125"/>
            <a:ext cx="9400032" cy="1325563"/>
          </a:xfrm>
        </p:spPr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Privacy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157109A-1B0E-4B7D-95DA-D79CB8C8C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90689"/>
            <a:ext cx="10049256" cy="4486274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b="1" dirty="0"/>
              <a:t>someone's </a:t>
            </a:r>
            <a:r>
              <a:rPr lang="en-US" b="1" dirty="0">
                <a:hlinkClick r:id="rId2" tooltip="right"/>
              </a:rPr>
              <a:t>right</a:t>
            </a:r>
            <a:r>
              <a:rPr lang="en-US" b="1" dirty="0"/>
              <a:t> to </a:t>
            </a:r>
            <a:r>
              <a:rPr lang="en-US" b="1" dirty="0">
                <a:hlinkClick r:id="rId3" tooltip="keep"/>
              </a:rPr>
              <a:t>keep</a:t>
            </a:r>
            <a:r>
              <a:rPr lang="en-US" b="1" dirty="0"/>
              <a:t> </a:t>
            </a:r>
            <a:r>
              <a:rPr lang="en-US" b="1" dirty="0">
                <a:hlinkClick r:id="rId4" tooltip="their"/>
              </a:rPr>
              <a:t>their</a:t>
            </a:r>
            <a:r>
              <a:rPr lang="en-US" b="1" dirty="0"/>
              <a:t> </a:t>
            </a:r>
            <a:r>
              <a:rPr lang="en-US" b="1" dirty="0">
                <a:hlinkClick r:id="rId5" tooltip="personal"/>
              </a:rPr>
              <a:t>personal</a:t>
            </a:r>
            <a:r>
              <a:rPr lang="en-US" b="1" dirty="0"/>
              <a:t> </a:t>
            </a:r>
            <a:r>
              <a:rPr lang="en-US" b="1" dirty="0">
                <a:hlinkClick r:id="rId6" tooltip="matters"/>
              </a:rPr>
              <a:t>matters</a:t>
            </a:r>
            <a:r>
              <a:rPr lang="en-US" b="1" dirty="0"/>
              <a:t> and </a:t>
            </a:r>
            <a:r>
              <a:rPr lang="en-US" b="1" dirty="0">
                <a:hlinkClick r:id="rId7" tooltip="relationships"/>
              </a:rPr>
              <a:t>relationships</a:t>
            </a:r>
            <a:r>
              <a:rPr lang="en-US" b="1" dirty="0"/>
              <a:t> </a:t>
            </a:r>
            <a:r>
              <a:rPr lang="en-US" b="1" u="sng" dirty="0">
                <a:hlinkClick r:id="rId8" tooltip="secret"/>
              </a:rPr>
              <a:t>secret</a:t>
            </a:r>
            <a:r>
              <a:rPr lang="en-US" b="1" u="sng" dirty="0"/>
              <a:t> (</a:t>
            </a:r>
            <a:r>
              <a:rPr lang="en-US" b="1" u="sng" dirty="0">
                <a:hlinkClick r:id="rId9" tooltip="Cambridge English Dictionaries"/>
              </a:rPr>
              <a:t>Cambridge Advanced Learner’s Dictionary &amp; Thesaurus</a:t>
            </a:r>
            <a:r>
              <a:rPr lang="en-US" b="1" u="sng" dirty="0"/>
              <a:t>)</a:t>
            </a:r>
          </a:p>
          <a:p>
            <a:pPr marL="0" indent="0">
              <a:buNone/>
            </a:pPr>
            <a:endParaRPr lang="en-US" b="1" u="sng" dirty="0"/>
          </a:p>
          <a:p>
            <a:r>
              <a:rPr lang="en-US" dirty="0"/>
              <a:t>The domain of privacy partially overlaps </a:t>
            </a:r>
            <a:r>
              <a:rPr lang="en-US" dirty="0">
                <a:hlinkClick r:id="rId10" tooltip="Security"/>
              </a:rPr>
              <a:t>security</a:t>
            </a:r>
            <a:r>
              <a:rPr lang="en-US" dirty="0"/>
              <a:t> (confidentiality), which can include the concepts of appropriate use, as well as protection of information (Wikipedia). </a:t>
            </a:r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FFA1B1E7-4A57-48B6-A6B0-566661CA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489D7F61-4002-4964-8339-455FE1E1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05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6B360761-3633-423A-AB29-F6FC814D9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780288"/>
            <a:ext cx="9317736" cy="91040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err="1">
                <a:latin typeface="Arial Rounded MT Bold" panose="020F0704030504030204" pitchFamily="34" charset="0"/>
              </a:rPr>
              <a:t>Privasi</a:t>
            </a:r>
            <a:r>
              <a:rPr lang="en-US" dirty="0">
                <a:latin typeface="Arial Rounded MT Bold" panose="020F0704030504030204" pitchFamily="34" charset="0"/>
              </a:rPr>
              <a:t>: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A626BBB-648A-444A-B4DA-73748DF98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152" y="1987295"/>
            <a:ext cx="9107424" cy="4189667"/>
          </a:xfrm>
        </p:spPr>
        <p:txBody>
          <a:bodyPr/>
          <a:lstStyle/>
          <a:p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privasi</a:t>
            </a:r>
            <a:r>
              <a:rPr lang="en-US" dirty="0"/>
              <a:t> </a:t>
            </a:r>
            <a:r>
              <a:rPr lang="en-US" dirty="0" err="1"/>
              <a:t>ybs</a:t>
            </a:r>
            <a:endParaRPr lang="en-US" dirty="0"/>
          </a:p>
          <a:p>
            <a:r>
              <a:rPr lang="en-US" dirty="0" err="1"/>
              <a:t>Sampaikan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privasi</a:t>
            </a:r>
            <a:r>
              <a:rPr lang="en-US" dirty="0"/>
              <a:t> </a:t>
            </a:r>
            <a:r>
              <a:rPr lang="en-US" dirty="0" err="1"/>
              <a:t>ybs</a:t>
            </a:r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privasinya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,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lain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endParaRPr lang="en-US" dirty="0"/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533CD39D-528A-47EF-B17E-F020FBA8E85D}"/>
              </a:ext>
            </a:extLst>
          </p:cNvPr>
          <p:cNvSpPr txBox="1"/>
          <p:nvPr/>
        </p:nvSpPr>
        <p:spPr>
          <a:xfrm>
            <a:off x="5681472" y="5279136"/>
            <a:ext cx="4669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AMA CODE OF MEDICAL ETHICS, 2016</a:t>
            </a:r>
            <a:endParaRPr lang="en-US" dirty="0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7AAE2288-036E-4D9F-B487-2093F84F5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32292353-2CC9-433F-B351-C1B1F993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37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D15CF1A-0175-4238-9C93-DED4DEABF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808" y="365125"/>
            <a:ext cx="8851392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b="1" dirty="0" err="1"/>
              <a:t>Privasi</a:t>
            </a:r>
            <a:r>
              <a:rPr lang="en-US" b="1" dirty="0"/>
              <a:t> di RS Pendidikan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CB981F48-E776-45C7-BBFB-D6A00DFAB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184" y="2145791"/>
            <a:ext cx="9500616" cy="4031171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Yang </a:t>
            </a:r>
            <a:r>
              <a:rPr lang="en-US" dirty="0" err="1"/>
              <a:t>hadir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bertugas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disetujui</a:t>
            </a:r>
            <a:r>
              <a:rPr lang="en-US" dirty="0"/>
              <a:t> </a:t>
            </a:r>
            <a:r>
              <a:rPr lang="en-US" dirty="0" err="1"/>
              <a:t>pasien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proses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endParaRPr lang="en-US" dirty="0"/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725F6C28-5540-4DA5-9977-9870C5AB29E0}"/>
              </a:ext>
            </a:extLst>
          </p:cNvPr>
          <p:cNvSpPr txBox="1"/>
          <p:nvPr/>
        </p:nvSpPr>
        <p:spPr>
          <a:xfrm>
            <a:off x="5815584" y="5498592"/>
            <a:ext cx="390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AMA CODE OF MEDICAL ETHICS, 2016</a:t>
            </a:r>
            <a:endParaRPr lang="en-US" dirty="0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ECAD9E6E-0E1E-4176-BBBF-B971A609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6999AF85-0402-4348-AD5C-321352C8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21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F5FBDC1B-5ABE-4680-ACFA-9DE6249A65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Konfidensialitas</a:t>
            </a:r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Medis</a:t>
            </a:r>
            <a:endParaRPr lang="en-US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4E4CB0B9-FAE4-4277-8177-6664DDB870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838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Judul 1">
            <a:extLst>
              <a:ext uri="{FF2B5EF4-FFF2-40B4-BE49-F238E27FC236}">
                <a16:creationId xmlns:a16="http://schemas.microsoft.com/office/drawing/2014/main" id="{6832F329-4DA4-4FF4-BEA4-BABE84C06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7968" y="365125"/>
            <a:ext cx="9534144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altLang="en-US" dirty="0"/>
              <a:t>KODE ETIK KEDOKTERAN INDONESIA</a:t>
            </a:r>
          </a:p>
        </p:txBody>
      </p:sp>
      <p:sp>
        <p:nvSpPr>
          <p:cNvPr id="17411" name="Tampungan Konten 2">
            <a:extLst>
              <a:ext uri="{FF2B5EF4-FFF2-40B4-BE49-F238E27FC236}">
                <a16:creationId xmlns:a16="http://schemas.microsoft.com/office/drawing/2014/main" id="{7F8113C0-1C86-425E-8989-407F9127C2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0448" y="1825625"/>
            <a:ext cx="85953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600" dirty="0" err="1"/>
              <a:t>Pasal</a:t>
            </a:r>
            <a:r>
              <a:rPr lang="en-US" altLang="en-US" sz="3600" dirty="0"/>
              <a:t> 1 : </a:t>
            </a:r>
            <a:r>
              <a:rPr lang="en-US" altLang="en-US" sz="3600" dirty="0" err="1"/>
              <a:t>Sumpah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Dokter</a:t>
            </a:r>
            <a:endParaRPr lang="en-US" altLang="en-US" sz="3600" dirty="0"/>
          </a:p>
          <a:p>
            <a:pPr marL="0" indent="0">
              <a:buNone/>
            </a:pPr>
            <a:r>
              <a:rPr lang="en-US" altLang="en-US" sz="3600" dirty="0"/>
              <a:t>Saya </a:t>
            </a:r>
            <a:r>
              <a:rPr lang="en-US" altLang="en-US" sz="3600" dirty="0" err="1"/>
              <a:t>akan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merahasiakan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segala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sesuatu</a:t>
            </a:r>
            <a:r>
              <a:rPr lang="en-US" altLang="en-US" sz="3600" dirty="0"/>
              <a:t> yang </a:t>
            </a:r>
            <a:r>
              <a:rPr lang="en-US" altLang="en-US" sz="3600" dirty="0" err="1"/>
              <a:t>saya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ketahui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karena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keprofesian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saya</a:t>
            </a:r>
            <a:r>
              <a:rPr lang="en-US" altLang="en-US" sz="3600" dirty="0"/>
              <a:t>.</a:t>
            </a:r>
          </a:p>
        </p:txBody>
      </p:sp>
      <p:sp>
        <p:nvSpPr>
          <p:cNvPr id="2" name="Tampungan Kaki 1">
            <a:extLst>
              <a:ext uri="{FF2B5EF4-FFF2-40B4-BE49-F238E27FC236}">
                <a16:creationId xmlns:a16="http://schemas.microsoft.com/office/drawing/2014/main" id="{817E6829-C883-45C5-8C4F-0C0EBE6E6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3" name="Tampungan Nomor Slide 2">
            <a:extLst>
              <a:ext uri="{FF2B5EF4-FFF2-40B4-BE49-F238E27FC236}">
                <a16:creationId xmlns:a16="http://schemas.microsoft.com/office/drawing/2014/main" id="{132B0F11-E2D5-45C1-B112-293D7907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66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Judul 1">
            <a:extLst>
              <a:ext uri="{FF2B5EF4-FFF2-40B4-BE49-F238E27FC236}">
                <a16:creationId xmlns:a16="http://schemas.microsoft.com/office/drawing/2014/main" id="{92983BC1-C5E9-4FCE-BC4B-9FC9BF5D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5376" y="365125"/>
            <a:ext cx="8936736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altLang="en-US" b="1" dirty="0" err="1"/>
              <a:t>Pasal</a:t>
            </a:r>
            <a:r>
              <a:rPr lang="en-US" altLang="en-US" b="1" dirty="0"/>
              <a:t> 16 : </a:t>
            </a:r>
            <a:r>
              <a:rPr lang="en-US" altLang="en-US" b="1" dirty="0" err="1"/>
              <a:t>Rahasia</a:t>
            </a:r>
            <a:r>
              <a:rPr lang="en-US" altLang="en-US" b="1" dirty="0"/>
              <a:t> </a:t>
            </a:r>
            <a:r>
              <a:rPr lang="en-US" altLang="en-US" b="1" dirty="0" err="1"/>
              <a:t>Jabatan</a:t>
            </a:r>
            <a:endParaRPr lang="en-US" altLang="en-US" b="1" dirty="0"/>
          </a:p>
        </p:txBody>
      </p:sp>
      <p:sp>
        <p:nvSpPr>
          <p:cNvPr id="18435" name="Tampungan Konten 2">
            <a:extLst>
              <a:ext uri="{FF2B5EF4-FFF2-40B4-BE49-F238E27FC236}">
                <a16:creationId xmlns:a16="http://schemas.microsoft.com/office/drawing/2014/main" id="{E5DD6108-8A74-46A7-963F-1A5AC6C3A9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48256" y="2145791"/>
            <a:ext cx="9305544" cy="4031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600" dirty="0" err="1"/>
              <a:t>Setiap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dokter</a:t>
            </a:r>
            <a:r>
              <a:rPr lang="en-US" altLang="en-US" sz="3600" dirty="0"/>
              <a:t> </a:t>
            </a:r>
            <a:r>
              <a:rPr lang="en-US" altLang="en-US" sz="3600" dirty="0" err="1"/>
              <a:t>wajib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merahasiakan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segala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sesuatu</a:t>
            </a:r>
            <a:r>
              <a:rPr lang="en-US" altLang="en-US" sz="3600" dirty="0"/>
              <a:t> yang </a:t>
            </a:r>
            <a:r>
              <a:rPr lang="en-US" altLang="en-US" sz="3600" dirty="0" err="1"/>
              <a:t>diketahuinya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tentang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seorang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pasien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bahkan</a:t>
            </a:r>
            <a:r>
              <a:rPr lang="en-US" altLang="en-US" sz="3600" dirty="0"/>
              <a:t> juga </a:t>
            </a:r>
            <a:r>
              <a:rPr lang="en-US" altLang="en-US" sz="3600" dirty="0" err="1"/>
              <a:t>setelah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pasien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itu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meninggal</a:t>
            </a:r>
            <a:r>
              <a:rPr lang="en-US" altLang="en-US" sz="3600" dirty="0"/>
              <a:t> dunia.</a:t>
            </a:r>
          </a:p>
        </p:txBody>
      </p:sp>
      <p:sp>
        <p:nvSpPr>
          <p:cNvPr id="2" name="Tampungan Kaki 1">
            <a:extLst>
              <a:ext uri="{FF2B5EF4-FFF2-40B4-BE49-F238E27FC236}">
                <a16:creationId xmlns:a16="http://schemas.microsoft.com/office/drawing/2014/main" id="{42D3867E-73FF-43DC-8376-2633359E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3" name="Tampungan Nomor Slide 2">
            <a:extLst>
              <a:ext uri="{FF2B5EF4-FFF2-40B4-BE49-F238E27FC236}">
                <a16:creationId xmlns:a16="http://schemas.microsoft.com/office/drawing/2014/main" id="{973157EF-91C6-47E7-98EE-06C35F59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30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ampungan Konten 2">
            <a:extLst>
              <a:ext uri="{FF2B5EF4-FFF2-40B4-BE49-F238E27FC236}">
                <a16:creationId xmlns:a16="http://schemas.microsoft.com/office/drawing/2014/main" id="{CEBB946E-FCE3-48DC-93D6-ECCD3165C0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84832" y="914401"/>
            <a:ext cx="8619744" cy="5218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dirty="0"/>
              <a:t>(1) </a:t>
            </a:r>
            <a:r>
              <a:rPr lang="en-US" altLang="en-US" sz="3200" dirty="0" err="1"/>
              <a:t>Seorang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dokter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wajib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merahasiakan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apa</a:t>
            </a:r>
            <a:r>
              <a:rPr lang="en-US" altLang="en-US" sz="3200" dirty="0"/>
              <a:t> yang </a:t>
            </a:r>
            <a:r>
              <a:rPr lang="en-US" altLang="en-US" sz="3200" dirty="0" err="1"/>
              <a:t>dia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ketahui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tentang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pasien</a:t>
            </a:r>
            <a:r>
              <a:rPr lang="en-US" altLang="en-US" sz="3200" dirty="0"/>
              <a:t> yang </a:t>
            </a:r>
            <a:r>
              <a:rPr lang="en-US" altLang="en-US" sz="3200" dirty="0" err="1"/>
              <a:t>ia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peroleh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dari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diri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pasien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tersebut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dari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suatu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hubungan</a:t>
            </a:r>
            <a:r>
              <a:rPr lang="en-US" altLang="en-US" sz="3200" dirty="0"/>
              <a:t> </a:t>
            </a:r>
            <a:r>
              <a:rPr lang="sv-SE" altLang="en-US" sz="3200" dirty="0"/>
              <a:t>dokter  -  pasien  sesuai  ketentuan  perundang-undangan.</a:t>
            </a:r>
          </a:p>
          <a:p>
            <a:pPr marL="0" indent="0">
              <a:buNone/>
            </a:pPr>
            <a:r>
              <a:rPr lang="en-US" altLang="en-US" sz="3200" dirty="0"/>
              <a:t>(2) </a:t>
            </a:r>
            <a:r>
              <a:rPr lang="en-US" altLang="en-US" sz="3200" dirty="0" err="1"/>
              <a:t>Seorang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dokter</a:t>
            </a:r>
            <a:r>
              <a:rPr lang="en-US" altLang="en-US" sz="3200" dirty="0"/>
              <a:t> 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 </a:t>
            </a:r>
            <a:r>
              <a:rPr lang="en-US" altLang="en-US" sz="3200" dirty="0" err="1"/>
              <a:t>boleh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memberikan</a:t>
            </a:r>
            <a:r>
              <a:rPr lang="en-US" altLang="en-US" sz="3200" dirty="0"/>
              <a:t>  </a:t>
            </a:r>
            <a:r>
              <a:rPr lang="en-US" altLang="en-US" sz="3200" dirty="0" err="1"/>
              <a:t>pernyataaan</a:t>
            </a:r>
            <a:r>
              <a:rPr lang="en-US" altLang="en-US" sz="3200" dirty="0"/>
              <a:t>  </a:t>
            </a:r>
            <a:r>
              <a:rPr lang="en-US" altLang="en-US" sz="3200" dirty="0" err="1"/>
              <a:t>tentang</a:t>
            </a:r>
            <a:r>
              <a:rPr lang="en-US" altLang="en-US" sz="3200" dirty="0"/>
              <a:t> diagnosis </a:t>
            </a:r>
            <a:r>
              <a:rPr lang="en-US" altLang="en-US" sz="3200" dirty="0" err="1"/>
              <a:t>dan</a:t>
            </a:r>
            <a:r>
              <a:rPr lang="en-US" altLang="en-US" sz="3200" dirty="0"/>
              <a:t>/</a:t>
            </a:r>
            <a:r>
              <a:rPr lang="en-US" altLang="en-US" sz="3200" dirty="0" err="1"/>
              <a:t>atau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pengobatan</a:t>
            </a:r>
            <a:r>
              <a:rPr lang="en-US" altLang="en-US" sz="3200" dirty="0"/>
              <a:t> yang </a:t>
            </a:r>
            <a:r>
              <a:rPr lang="en-US" altLang="en-US" sz="3200" dirty="0" err="1"/>
              <a:t>terkait</a:t>
            </a:r>
            <a:r>
              <a:rPr lang="en-US" altLang="en-US" sz="3200" dirty="0"/>
              <a:t> diagnosis </a:t>
            </a:r>
            <a:r>
              <a:rPr lang="en-US" altLang="en-US" sz="3200" dirty="0" err="1"/>
              <a:t>pasien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kepada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pihak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ketiga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atau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kepada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masyarakat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luas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tanpa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persetujuan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pasien</a:t>
            </a:r>
            <a:r>
              <a:rPr lang="en-US" altLang="en-US" sz="3200" dirty="0"/>
              <a:t>.</a:t>
            </a:r>
          </a:p>
        </p:txBody>
      </p:sp>
      <p:sp>
        <p:nvSpPr>
          <p:cNvPr id="2" name="Tampungan Kaki 1">
            <a:extLst>
              <a:ext uri="{FF2B5EF4-FFF2-40B4-BE49-F238E27FC236}">
                <a16:creationId xmlns:a16="http://schemas.microsoft.com/office/drawing/2014/main" id="{B9EFA419-9B70-4E28-94A4-D970ABFE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3" name="Tampungan Nomor Slide 2">
            <a:extLst>
              <a:ext uri="{FF2B5EF4-FFF2-40B4-BE49-F238E27FC236}">
                <a16:creationId xmlns:a16="http://schemas.microsoft.com/office/drawing/2014/main" id="{438CCA43-827C-4526-8A1E-69DE6709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87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B8B6FB3A-AF0B-46F7-A36E-652E7083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685801"/>
            <a:ext cx="8193088" cy="54467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/>
              <a:t>(3) </a:t>
            </a:r>
            <a:r>
              <a:rPr lang="en-US" sz="3200" dirty="0" err="1"/>
              <a:t>Seorang</a:t>
            </a:r>
            <a:r>
              <a:rPr lang="en-US" sz="3200" dirty="0"/>
              <a:t> </a:t>
            </a:r>
            <a:r>
              <a:rPr lang="en-US" sz="3200" dirty="0" err="1"/>
              <a:t>dokter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boleh</a:t>
            </a:r>
            <a:r>
              <a:rPr lang="en-US" sz="3200" dirty="0"/>
              <a:t>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 err="1"/>
              <a:t>rahasia</a:t>
            </a:r>
            <a:r>
              <a:rPr lang="en-US" sz="3200" dirty="0"/>
              <a:t> </a:t>
            </a:r>
            <a:r>
              <a:rPr lang="en-US" sz="3200" dirty="0" err="1"/>
              <a:t>pasiennya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merugikan</a:t>
            </a:r>
            <a:r>
              <a:rPr lang="en-US" sz="3200" dirty="0"/>
              <a:t>  </a:t>
            </a:r>
            <a:r>
              <a:rPr lang="en-US" sz="3200" dirty="0" err="1"/>
              <a:t>pasien</a:t>
            </a:r>
            <a:r>
              <a:rPr lang="en-US" sz="3200" dirty="0"/>
              <a:t>,  </a:t>
            </a:r>
            <a:r>
              <a:rPr lang="en-US" sz="3200" dirty="0" err="1"/>
              <a:t>keluarga</a:t>
            </a:r>
            <a:r>
              <a:rPr lang="en-US" sz="3200" dirty="0"/>
              <a:t>  </a:t>
            </a:r>
            <a:r>
              <a:rPr lang="en-US" sz="3200" dirty="0" err="1"/>
              <a:t>atau</a:t>
            </a:r>
            <a:r>
              <a:rPr lang="en-US" sz="3200" dirty="0"/>
              <a:t>  </a:t>
            </a:r>
            <a:r>
              <a:rPr lang="en-US" sz="3200" dirty="0" err="1"/>
              <a:t>kerabat</a:t>
            </a:r>
            <a:r>
              <a:rPr lang="en-US" sz="3200" dirty="0"/>
              <a:t>  </a:t>
            </a:r>
            <a:r>
              <a:rPr lang="en-US" sz="3200" dirty="0" err="1"/>
              <a:t>dekatnya</a:t>
            </a:r>
            <a:r>
              <a:rPr lang="en-US" sz="3200" dirty="0"/>
              <a:t> 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membukanya</a:t>
            </a:r>
            <a:r>
              <a:rPr lang="en-US" sz="3200" dirty="0"/>
              <a:t>  </a:t>
            </a:r>
            <a:r>
              <a:rPr lang="en-US" sz="3200" dirty="0" err="1"/>
              <a:t>kepada</a:t>
            </a:r>
            <a:r>
              <a:rPr lang="en-US" sz="3200" dirty="0"/>
              <a:t>  </a:t>
            </a:r>
            <a:r>
              <a:rPr lang="en-US" sz="3200" dirty="0" err="1"/>
              <a:t>pihak</a:t>
            </a:r>
            <a:r>
              <a:rPr lang="en-US" sz="3200" dirty="0"/>
              <a:t>  </a:t>
            </a:r>
            <a:r>
              <a:rPr lang="en-US" sz="3200" dirty="0" err="1"/>
              <a:t>ketiga</a:t>
            </a:r>
            <a:r>
              <a:rPr lang="en-US" sz="3200" dirty="0"/>
              <a:t>  </a:t>
            </a:r>
            <a:r>
              <a:rPr lang="en-US" sz="3200" dirty="0" err="1"/>
              <a:t>atau</a:t>
            </a:r>
            <a:r>
              <a:rPr lang="en-US" sz="3200" dirty="0"/>
              <a:t>  yang  </a:t>
            </a:r>
            <a:r>
              <a:rPr lang="en-US" sz="3200" dirty="0" err="1"/>
              <a:t>tidak</a:t>
            </a:r>
            <a:r>
              <a:rPr lang="en-US" sz="3200" dirty="0"/>
              <a:t>  </a:t>
            </a:r>
            <a:r>
              <a:rPr lang="en-US" sz="3200" dirty="0" err="1"/>
              <a:t>berkaitan</a:t>
            </a:r>
            <a:r>
              <a:rPr lang="en-US" sz="3200" dirty="0"/>
              <a:t>.</a:t>
            </a:r>
          </a:p>
          <a:p>
            <a:pPr marL="0" indent="0">
              <a:buNone/>
              <a:defRPr/>
            </a:pPr>
            <a:r>
              <a:rPr lang="en-US" sz="3200" dirty="0"/>
              <a:t>(4) </a:t>
            </a:r>
            <a:r>
              <a:rPr lang="en-US" sz="3200" dirty="0" err="1"/>
              <a:t>Dalam</a:t>
            </a:r>
            <a:r>
              <a:rPr lang="en-US" sz="3200" dirty="0"/>
              <a:t>  </a:t>
            </a:r>
            <a:r>
              <a:rPr lang="en-US" sz="3200" dirty="0" err="1"/>
              <a:t>hal</a:t>
            </a:r>
            <a:r>
              <a:rPr lang="en-US" sz="3200" dirty="0"/>
              <a:t>  </a:t>
            </a:r>
            <a:r>
              <a:rPr lang="en-US" sz="3200" dirty="0" err="1"/>
              <a:t>terdapat</a:t>
            </a:r>
            <a:r>
              <a:rPr lang="en-US" sz="3200" dirty="0"/>
              <a:t>  </a:t>
            </a:r>
            <a:r>
              <a:rPr lang="en-US" sz="3200" dirty="0" err="1"/>
              <a:t>dilema</a:t>
            </a:r>
            <a:r>
              <a:rPr lang="en-US" sz="3200" dirty="0"/>
              <a:t> moral  </a:t>
            </a:r>
            <a:r>
              <a:rPr lang="en-US" sz="3200" dirty="0" err="1"/>
              <a:t>atau</a:t>
            </a:r>
            <a:r>
              <a:rPr lang="en-US" sz="3200" dirty="0"/>
              <a:t>  </a:t>
            </a:r>
            <a:r>
              <a:rPr lang="en-US" sz="3200" dirty="0" err="1"/>
              <a:t>etis</a:t>
            </a:r>
            <a:r>
              <a:rPr lang="en-US" sz="3200" dirty="0"/>
              <a:t>  </a:t>
            </a:r>
            <a:r>
              <a:rPr lang="en-US" sz="3200" dirty="0" err="1"/>
              <a:t>akan</a:t>
            </a:r>
            <a:r>
              <a:rPr lang="en-US" sz="3200" dirty="0"/>
              <a:t>  </a:t>
            </a:r>
            <a:r>
              <a:rPr lang="en-US" sz="3200" dirty="0" err="1"/>
              <a:t>dibuka</a:t>
            </a:r>
            <a:r>
              <a:rPr lang="en-US" sz="3200" dirty="0"/>
              <a:t> 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dipertahankannya</a:t>
            </a:r>
            <a:r>
              <a:rPr lang="en-US" sz="3200" dirty="0"/>
              <a:t> </a:t>
            </a:r>
            <a:r>
              <a:rPr lang="en-US" sz="3200" dirty="0" err="1"/>
              <a:t>rahasia</a:t>
            </a:r>
            <a:r>
              <a:rPr lang="en-US" sz="3200" dirty="0"/>
              <a:t> </a:t>
            </a:r>
            <a:r>
              <a:rPr lang="en-US" sz="3200" dirty="0" err="1"/>
              <a:t>pasien</a:t>
            </a:r>
            <a:r>
              <a:rPr lang="en-US" sz="3200" dirty="0"/>
              <a:t>,  </a:t>
            </a:r>
            <a:r>
              <a:rPr lang="en-US" sz="3200" dirty="0" err="1"/>
              <a:t>setiap</a:t>
            </a:r>
            <a:r>
              <a:rPr lang="en-US" sz="3200" dirty="0"/>
              <a:t> </a:t>
            </a:r>
            <a:r>
              <a:rPr lang="en-US" sz="3200" dirty="0" err="1"/>
              <a:t>dokter</a:t>
            </a:r>
            <a:r>
              <a:rPr lang="en-US" sz="3200" dirty="0"/>
              <a:t> </a:t>
            </a:r>
            <a:r>
              <a:rPr lang="en-US" sz="3200" dirty="0" err="1"/>
              <a:t>wajib</a:t>
            </a:r>
            <a:r>
              <a:rPr lang="en-US" sz="3200" dirty="0"/>
              <a:t> </a:t>
            </a:r>
            <a:r>
              <a:rPr lang="en-US" sz="3200" dirty="0" err="1"/>
              <a:t>berkonsultasi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mitra</a:t>
            </a:r>
            <a:r>
              <a:rPr lang="en-US" sz="3200" dirty="0"/>
              <a:t> </a:t>
            </a:r>
            <a:r>
              <a:rPr lang="en-US" sz="3200" dirty="0" err="1"/>
              <a:t>bestari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/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r>
              <a:rPr lang="en-US" sz="3200" dirty="0"/>
              <a:t> </a:t>
            </a:r>
            <a:r>
              <a:rPr lang="en-US" sz="3200" dirty="0" err="1"/>
              <a:t>profesinya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pilihan</a:t>
            </a:r>
            <a:r>
              <a:rPr lang="en-US" sz="3200" dirty="0"/>
              <a:t> </a:t>
            </a:r>
            <a:r>
              <a:rPr lang="en-US" sz="3200" dirty="0" err="1"/>
              <a:t>keputusan</a:t>
            </a:r>
            <a:r>
              <a:rPr lang="en-US" sz="3200" dirty="0"/>
              <a:t> </a:t>
            </a:r>
            <a:r>
              <a:rPr lang="en-US" sz="3200" dirty="0" err="1"/>
              <a:t>etis</a:t>
            </a:r>
            <a:r>
              <a:rPr lang="en-US" sz="3200" dirty="0"/>
              <a:t> yang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diambilnya</a:t>
            </a:r>
            <a:r>
              <a:rPr lang="en-US" sz="3200" dirty="0"/>
              <a:t>.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Tampungan Kaki 1">
            <a:extLst>
              <a:ext uri="{FF2B5EF4-FFF2-40B4-BE49-F238E27FC236}">
                <a16:creationId xmlns:a16="http://schemas.microsoft.com/office/drawing/2014/main" id="{3E93D52B-5822-420B-81A6-19D454C6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7CD8EC06-B615-4750-96B9-0C36BA81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ampungan Konten 2">
            <a:extLst>
              <a:ext uri="{FF2B5EF4-FFF2-40B4-BE49-F238E27FC236}">
                <a16:creationId xmlns:a16="http://schemas.microsoft.com/office/drawing/2014/main" id="{562DBA7B-2A34-4476-95B3-6CF75CC2CC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8384" y="908305"/>
            <a:ext cx="8997696" cy="5370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dirty="0"/>
              <a:t>(5) </a:t>
            </a:r>
            <a:r>
              <a:rPr lang="en-US" altLang="en-US" sz="3200" dirty="0" err="1"/>
              <a:t>Setiap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dokter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wajib</a:t>
            </a:r>
            <a:r>
              <a:rPr lang="en-US" altLang="en-US" sz="3200" dirty="0"/>
              <a:t>  </a:t>
            </a:r>
            <a:r>
              <a:rPr lang="en-US" altLang="en-US" sz="3200" dirty="0" err="1"/>
              <a:t>hati-hati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mempertimbangkan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implikasi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sosial-ekonomi-budaya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dan</a:t>
            </a:r>
            <a:r>
              <a:rPr lang="en-US" altLang="en-US" sz="3200" dirty="0"/>
              <a:t> legal </a:t>
            </a:r>
            <a:r>
              <a:rPr lang="en-US" altLang="en-US" sz="3200" dirty="0" err="1"/>
              <a:t>terkait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dengan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pembukaan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rahasia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pasiennya</a:t>
            </a:r>
            <a:r>
              <a:rPr lang="en-US" altLang="en-US" sz="3200" dirty="0"/>
              <a:t> yang </a:t>
            </a:r>
            <a:r>
              <a:rPr lang="en-US" altLang="en-US" sz="3200" dirty="0" err="1"/>
              <a:t>diduga</a:t>
            </a:r>
            <a:r>
              <a:rPr lang="en-US" altLang="en-US" sz="3200" dirty="0"/>
              <a:t>/</a:t>
            </a:r>
            <a:r>
              <a:rPr lang="en-US" altLang="en-US" sz="3200" dirty="0" err="1"/>
              <a:t>mengalami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gangguan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jiwa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penyakit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infeksi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menular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seksual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penyakit</a:t>
            </a:r>
            <a:r>
              <a:rPr lang="en-US" altLang="en-US" sz="3200" dirty="0"/>
              <a:t> lain yang </a:t>
            </a:r>
            <a:r>
              <a:rPr lang="en-US" altLang="en-US" sz="3200" dirty="0" err="1"/>
              <a:t>menimbulkan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stigmatisasi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masyarakat</a:t>
            </a:r>
            <a:endParaRPr lang="en-US" altLang="en-US" sz="3200" dirty="0"/>
          </a:p>
          <a:p>
            <a:pPr marL="0" indent="0">
              <a:buNone/>
            </a:pPr>
            <a:r>
              <a:rPr lang="en-US" altLang="en-US" sz="3200" dirty="0"/>
              <a:t>(6) </a:t>
            </a:r>
            <a:r>
              <a:rPr lang="en-US" altLang="en-US" sz="3200" dirty="0" err="1"/>
              <a:t>Setiap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dokter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pemeriksa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kesehatan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untuk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kepentingan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hukum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kemasyarakatan</a:t>
            </a:r>
            <a:r>
              <a:rPr lang="en-US" altLang="en-US" sz="3200" dirty="0"/>
              <a:t>  </a:t>
            </a:r>
            <a:r>
              <a:rPr lang="en-US" altLang="en-US" sz="3200" dirty="0" err="1"/>
              <a:t>wajib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menyampaikan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hasil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pemeriksaaan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kepada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pihak</a:t>
            </a:r>
            <a:r>
              <a:rPr lang="en-US" altLang="en-US" sz="3200" dirty="0"/>
              <a:t>   </a:t>
            </a:r>
            <a:r>
              <a:rPr lang="en-US" altLang="en-US" sz="3200" dirty="0" err="1"/>
              <a:t>berwewenang</a:t>
            </a:r>
            <a:r>
              <a:rPr lang="en-US" altLang="en-US" sz="3200" dirty="0"/>
              <a:t>  yang </a:t>
            </a:r>
            <a:r>
              <a:rPr lang="en-US" altLang="en-US" sz="3200" dirty="0" err="1"/>
              <a:t>memintanya</a:t>
            </a:r>
            <a:r>
              <a:rPr lang="en-US" altLang="en-US" sz="3200" dirty="0"/>
              <a:t>  </a:t>
            </a:r>
            <a:r>
              <a:rPr lang="en-US" altLang="en-US" sz="3200" dirty="0" err="1"/>
              <a:t>secara</a:t>
            </a:r>
            <a:r>
              <a:rPr lang="en-US" altLang="en-US" sz="3200" dirty="0"/>
              <a:t>  </a:t>
            </a:r>
            <a:r>
              <a:rPr lang="en-US" altLang="en-US" sz="3200" dirty="0" err="1"/>
              <a:t>tertulis</a:t>
            </a:r>
            <a:r>
              <a:rPr lang="en-US" altLang="en-US" sz="3200" dirty="0"/>
              <a:t>  </a:t>
            </a:r>
            <a:r>
              <a:rPr lang="en-US" altLang="en-US" sz="3200" dirty="0" err="1"/>
              <a:t>sesuai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ketentuan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perundang-undangan</a:t>
            </a:r>
            <a:r>
              <a:rPr lang="en-US" altLang="en-US" sz="3200" dirty="0"/>
              <a:t>.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2" name="Tampungan Kaki 1">
            <a:extLst>
              <a:ext uri="{FF2B5EF4-FFF2-40B4-BE49-F238E27FC236}">
                <a16:creationId xmlns:a16="http://schemas.microsoft.com/office/drawing/2014/main" id="{4C12ED95-0A8F-4865-AD61-47CC20507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3" name="Tampungan Nomor Slide 2">
            <a:extLst>
              <a:ext uri="{FF2B5EF4-FFF2-40B4-BE49-F238E27FC236}">
                <a16:creationId xmlns:a16="http://schemas.microsoft.com/office/drawing/2014/main" id="{CB60804F-5D41-4E16-B71A-F8C83B66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88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625F52D2-25B2-4C38-9DB5-51ECC179C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383" y="531628"/>
            <a:ext cx="9595105" cy="5600886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dirty="0"/>
              <a:t>(7)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sv-SE" dirty="0"/>
              <a:t>kepentingan  pengobatan pasien tersebut, </a:t>
            </a:r>
          </a:p>
          <a:p>
            <a:pPr>
              <a:defRPr/>
            </a:pPr>
            <a:r>
              <a:rPr lang="sv-SE" dirty="0"/>
              <a:t>perintah undang-undang, </a:t>
            </a:r>
          </a:p>
          <a:p>
            <a:pPr>
              <a:defRPr/>
            </a:pPr>
            <a:r>
              <a:rPr lang="fi-FI" dirty="0"/>
              <a:t>permintaan  pengadilan,  </a:t>
            </a:r>
          </a:p>
          <a:p>
            <a:pPr>
              <a:defRPr/>
            </a:pPr>
            <a:r>
              <a:rPr lang="fi-FI" dirty="0"/>
              <a:t>untuk melindungi  keselamatan  dan kehidupan  masyarakat setelah berkonsultasi dengan organisasi </a:t>
            </a:r>
            <a:r>
              <a:rPr lang="en-US" dirty="0" err="1"/>
              <a:t>profesi</a:t>
            </a:r>
            <a:r>
              <a:rPr lang="en-US" dirty="0"/>
              <a:t>, </a:t>
            </a:r>
          </a:p>
          <a:p>
            <a:pPr>
              <a:defRPr/>
            </a:pPr>
            <a:r>
              <a:rPr lang="en-US" dirty="0" err="1"/>
              <a:t>sepengetahuan</a:t>
            </a:r>
            <a:r>
              <a:rPr lang="en-US" dirty="0"/>
              <a:t>/</a:t>
            </a:r>
            <a:r>
              <a:rPr lang="en-US" dirty="0" err="1"/>
              <a:t>ijin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dugaan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 </a:t>
            </a:r>
            <a:r>
              <a:rPr lang="en-US" dirty="0" err="1"/>
              <a:t>pasien</a:t>
            </a:r>
            <a:r>
              <a:rPr lang="en-US" dirty="0"/>
              <a:t>  </a:t>
            </a:r>
            <a:r>
              <a:rPr lang="en-US" dirty="0" err="1"/>
              <a:t>telah</a:t>
            </a:r>
            <a:r>
              <a:rPr lang="en-US" dirty="0"/>
              <a:t>  </a:t>
            </a:r>
            <a:r>
              <a:rPr lang="en-US" dirty="0" err="1"/>
              <a:t>secara</a:t>
            </a:r>
            <a:r>
              <a:rPr lang="en-US" dirty="0"/>
              <a:t>  </a:t>
            </a:r>
            <a:r>
              <a:rPr lang="en-US" dirty="0" err="1"/>
              <a:t>sukarela</a:t>
            </a:r>
            <a:r>
              <a:rPr lang="en-US" dirty="0"/>
              <a:t>  </a:t>
            </a:r>
            <a:r>
              <a:rPr lang="en-US" dirty="0" err="1"/>
              <a:t>menjelaskan</a:t>
            </a:r>
            <a:r>
              <a:rPr lang="en-US" dirty="0"/>
              <a:t>  </a:t>
            </a:r>
            <a:r>
              <a:rPr lang="en-US" dirty="0" err="1"/>
              <a:t>sendiri</a:t>
            </a:r>
            <a:r>
              <a:rPr lang="en-US" dirty="0"/>
              <a:t> diagnosis /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penyakitnya</a:t>
            </a:r>
            <a:r>
              <a:rPr lang="en-US" dirty="0"/>
              <a:t> di </a:t>
            </a:r>
            <a:r>
              <a:rPr lang="en-US" dirty="0" err="1"/>
              <a:t>mediamassa</a:t>
            </a:r>
            <a:r>
              <a:rPr lang="en-US" dirty="0"/>
              <a:t>/ </a:t>
            </a:r>
            <a:r>
              <a:rPr lang="en-US" dirty="0" err="1"/>
              <a:t>elektronik</a:t>
            </a:r>
            <a:r>
              <a:rPr lang="en-US" dirty="0"/>
              <a:t>/internet.</a:t>
            </a:r>
          </a:p>
          <a:p>
            <a:pPr marL="0" indent="0">
              <a:buNone/>
              <a:defRPr/>
            </a:pPr>
            <a:r>
              <a:rPr lang="en-US" dirty="0"/>
              <a:t>(8)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menyadari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 </a:t>
            </a:r>
            <a:r>
              <a:rPr lang="en-US" dirty="0" err="1"/>
              <a:t>konsekuensi</a:t>
            </a:r>
            <a:r>
              <a:rPr lang="en-US" dirty="0"/>
              <a:t>  </a:t>
            </a:r>
            <a:r>
              <a:rPr lang="en-US" dirty="0" err="1"/>
              <a:t>etik</a:t>
            </a:r>
            <a:r>
              <a:rPr lang="en-US" dirty="0"/>
              <a:t>, 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. </a:t>
            </a:r>
          </a:p>
        </p:txBody>
      </p:sp>
      <p:sp>
        <p:nvSpPr>
          <p:cNvPr id="2" name="Tampungan Kaki 1">
            <a:extLst>
              <a:ext uri="{FF2B5EF4-FFF2-40B4-BE49-F238E27FC236}">
                <a16:creationId xmlns:a16="http://schemas.microsoft.com/office/drawing/2014/main" id="{A69D1E81-13D7-4103-B9E0-77F61FDE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0BC230C0-7E45-4B02-88FA-9BED7CC0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9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C04B78A-4CE2-4FF6-AC0A-AFA03AF7A4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2590800"/>
            <a:ext cx="7772400" cy="1143000"/>
          </a:xfrm>
        </p:spPr>
        <p:txBody>
          <a:bodyPr anchor="ctr"/>
          <a:lstStyle/>
          <a:p>
            <a:pPr>
              <a:defRPr/>
            </a:pPr>
            <a:r>
              <a:rPr lang="en-US" altLang="en-US" sz="3600" i="1">
                <a:solidFill>
                  <a:schemeClr val="bg1"/>
                </a:solidFill>
                <a:latin typeface="Times New Roman" panose="02020603050405020304" pitchFamily="18" charset="0"/>
              </a:rPr>
              <a:t>“What I may see or hear </a:t>
            </a:r>
            <a:br>
              <a:rPr lang="en-US" altLang="en-US" sz="3600" i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3600" i="1">
                <a:solidFill>
                  <a:schemeClr val="bg1"/>
                </a:solidFill>
                <a:latin typeface="Times New Roman" panose="02020603050405020304" pitchFamily="18" charset="0"/>
              </a:rPr>
              <a:t>in the course of treatment </a:t>
            </a:r>
            <a:br>
              <a:rPr lang="en-US" altLang="en-US" sz="3600" i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3600" i="1">
                <a:solidFill>
                  <a:schemeClr val="bg1"/>
                </a:solidFill>
                <a:latin typeface="Times New Roman" panose="02020603050405020304" pitchFamily="18" charset="0"/>
              </a:rPr>
              <a:t>or even outside of the treatment </a:t>
            </a:r>
            <a:br>
              <a:rPr lang="en-US" altLang="en-US" sz="3600" i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3600" i="1">
                <a:solidFill>
                  <a:schemeClr val="bg1"/>
                </a:solidFill>
                <a:latin typeface="Times New Roman" panose="02020603050405020304" pitchFamily="18" charset="0"/>
              </a:rPr>
              <a:t>in regard to the life of men, </a:t>
            </a:r>
            <a:br>
              <a:rPr lang="en-US" altLang="en-US" sz="3600" i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3600" i="1">
                <a:solidFill>
                  <a:schemeClr val="bg1"/>
                </a:solidFill>
                <a:latin typeface="Times New Roman" panose="02020603050405020304" pitchFamily="18" charset="0"/>
              </a:rPr>
              <a:t>which on no account one must spread abroad, I will keep to myself </a:t>
            </a:r>
            <a:br>
              <a:rPr lang="en-US" altLang="en-US" sz="3600" i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3600" i="1">
                <a:solidFill>
                  <a:schemeClr val="bg1"/>
                </a:solidFill>
                <a:latin typeface="Times New Roman" panose="02020603050405020304" pitchFamily="18" charset="0"/>
              </a:rPr>
              <a:t>holding such things </a:t>
            </a:r>
            <a:br>
              <a:rPr lang="en-US" altLang="en-US" sz="3600" i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3600" i="1">
                <a:solidFill>
                  <a:schemeClr val="bg1"/>
                </a:solidFill>
                <a:latin typeface="Times New Roman" panose="02020603050405020304" pitchFamily="18" charset="0"/>
              </a:rPr>
              <a:t>shameful to be spoken about.”</a:t>
            </a:r>
            <a:br>
              <a:rPr lang="en-US" altLang="en-US" sz="3600">
                <a:solidFill>
                  <a:schemeClr val="bg1"/>
                </a:solidFill>
              </a:rPr>
            </a:br>
            <a:r>
              <a:rPr lang="en-US" altLang="en-US" sz="3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1E42D5B-7A1A-4B06-B65E-8FA61EDB19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010400" y="5638800"/>
            <a:ext cx="3048000" cy="838200"/>
          </a:xfrm>
        </p:spPr>
        <p:txBody>
          <a:bodyPr/>
          <a:lstStyle/>
          <a:p>
            <a:pPr algn="r">
              <a:defRPr/>
            </a:pPr>
            <a:r>
              <a:rPr lang="en-US" altLang="en-US" sz="2800">
                <a:latin typeface="Times New Roman" panose="02020603050405020304" pitchFamily="18" charset="0"/>
              </a:rPr>
              <a:t>- Hippocrates</a:t>
            </a:r>
          </a:p>
        </p:txBody>
      </p:sp>
    </p:spTree>
    <p:extLst>
      <p:ext uri="{BB962C8B-B14F-4D97-AF65-F5344CB8AC3E}">
        <p14:creationId xmlns:p14="http://schemas.microsoft.com/office/powerpoint/2010/main" val="2448388829"/>
      </p:ext>
    </p:extLst>
  </p:cSld>
  <p:clrMapOvr>
    <a:masterClrMapping/>
  </p:clrMapOvr>
  <p:transition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D0F7C14-E690-4EEF-91D5-C35D0D50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464" y="365125"/>
            <a:ext cx="9424416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GB" altLang="en-US" b="1" dirty="0" err="1"/>
              <a:t>Kode</a:t>
            </a:r>
            <a:r>
              <a:rPr lang="en-GB" altLang="en-US" b="1" dirty="0"/>
              <a:t> </a:t>
            </a:r>
            <a:r>
              <a:rPr lang="en-GB" altLang="en-US" b="1" dirty="0" err="1"/>
              <a:t>Etik</a:t>
            </a:r>
            <a:r>
              <a:rPr lang="en-GB" altLang="en-US" b="1" dirty="0"/>
              <a:t> </a:t>
            </a:r>
            <a:r>
              <a:rPr lang="en-GB" altLang="en-US" b="1" dirty="0" err="1"/>
              <a:t>Rumah</a:t>
            </a:r>
            <a:r>
              <a:rPr lang="en-GB" altLang="en-US" b="1" dirty="0"/>
              <a:t> </a:t>
            </a:r>
            <a:r>
              <a:rPr lang="en-GB" altLang="en-US" b="1" dirty="0" err="1"/>
              <a:t>Sakit</a:t>
            </a:r>
            <a:r>
              <a:rPr lang="en-GB" altLang="en-US" b="1" dirty="0"/>
              <a:t> Indonesia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31BDEF65-0CD1-4FD6-870C-52077929C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152" y="1999489"/>
            <a:ext cx="9756648" cy="4177474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 dirty="0" err="1"/>
              <a:t>Pasal</a:t>
            </a:r>
            <a:r>
              <a:rPr lang="en-GB" altLang="en-US" b="1" dirty="0"/>
              <a:t> 17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200" dirty="0" err="1"/>
              <a:t>Rumah</a:t>
            </a:r>
            <a:r>
              <a:rPr lang="en-GB" altLang="en-US" sz="3200" dirty="0"/>
              <a:t> </a:t>
            </a:r>
            <a:r>
              <a:rPr lang="en-GB" altLang="en-US" sz="3200" dirty="0" err="1"/>
              <a:t>sakit</a:t>
            </a:r>
            <a:r>
              <a:rPr lang="en-GB" altLang="en-US" sz="3200" dirty="0"/>
              <a:t> </a:t>
            </a:r>
            <a:r>
              <a:rPr lang="en-GB" altLang="en-US" sz="3200" dirty="0" err="1"/>
              <a:t>harus</a:t>
            </a:r>
            <a:r>
              <a:rPr lang="en-GB" altLang="en-US" sz="3200" dirty="0"/>
              <a:t> </a:t>
            </a:r>
            <a:r>
              <a:rPr lang="en-GB" altLang="en-US" sz="3200" dirty="0" err="1"/>
              <a:t>memberikan</a:t>
            </a:r>
            <a:r>
              <a:rPr lang="en-GB" altLang="en-US" sz="3200" dirty="0"/>
              <a:t> </a:t>
            </a:r>
            <a:r>
              <a:rPr lang="en-GB" altLang="en-US" sz="3200" dirty="0" err="1"/>
              <a:t>penjelasan</a:t>
            </a:r>
            <a:r>
              <a:rPr lang="en-GB" altLang="en-US" sz="3200" dirty="0"/>
              <a:t> </a:t>
            </a:r>
            <a:r>
              <a:rPr lang="en-GB" altLang="en-US" sz="3200" dirty="0" err="1"/>
              <a:t>kepada</a:t>
            </a:r>
            <a:r>
              <a:rPr lang="en-GB" altLang="en-US" sz="3200" dirty="0"/>
              <a:t> </a:t>
            </a:r>
            <a:r>
              <a:rPr lang="en-GB" altLang="en-US" sz="3200" dirty="0" err="1"/>
              <a:t>pasien</a:t>
            </a:r>
            <a:r>
              <a:rPr lang="en-GB" altLang="en-US" sz="3200" dirty="0"/>
              <a:t> </a:t>
            </a:r>
            <a:r>
              <a:rPr lang="en-GB" altLang="en-US" sz="3200" dirty="0" err="1"/>
              <a:t>dan</a:t>
            </a:r>
            <a:r>
              <a:rPr lang="en-GB" altLang="en-US" sz="3200" dirty="0"/>
              <a:t> </a:t>
            </a:r>
            <a:r>
              <a:rPr lang="en-GB" altLang="en-US" sz="3200" dirty="0" err="1"/>
              <a:t>atau</a:t>
            </a:r>
            <a:r>
              <a:rPr lang="en-GB" altLang="en-US" sz="3200" dirty="0"/>
              <a:t> </a:t>
            </a:r>
            <a:r>
              <a:rPr lang="en-GB" altLang="en-US" sz="3200" dirty="0" err="1"/>
              <a:t>keluarganya</a:t>
            </a:r>
            <a:r>
              <a:rPr lang="en-GB" altLang="en-US" sz="3200" dirty="0"/>
              <a:t> </a:t>
            </a:r>
            <a:r>
              <a:rPr lang="en-GB" altLang="en-US" sz="3200" dirty="0" err="1"/>
              <a:t>tentang</a:t>
            </a:r>
            <a:r>
              <a:rPr lang="en-GB" altLang="en-US" sz="3200" dirty="0"/>
              <a:t> </a:t>
            </a:r>
            <a:r>
              <a:rPr lang="en-GB" altLang="en-US" sz="3200" dirty="0" err="1"/>
              <a:t>apa</a:t>
            </a:r>
            <a:r>
              <a:rPr lang="en-GB" altLang="en-US" sz="3200" dirty="0"/>
              <a:t> yang </a:t>
            </a:r>
            <a:r>
              <a:rPr lang="en-GB" altLang="en-US" sz="3200" dirty="0" err="1"/>
              <a:t>diderita</a:t>
            </a:r>
            <a:r>
              <a:rPr lang="en-GB" altLang="en-US" sz="3200" dirty="0"/>
              <a:t> </a:t>
            </a:r>
            <a:r>
              <a:rPr lang="en-GB" altLang="en-US" sz="3200" dirty="0" err="1"/>
              <a:t>pasien</a:t>
            </a:r>
            <a:r>
              <a:rPr lang="en-GB" altLang="en-US" sz="3200" dirty="0"/>
              <a:t>, </a:t>
            </a:r>
            <a:r>
              <a:rPr lang="en-GB" altLang="en-US" sz="3200" dirty="0" err="1"/>
              <a:t>tindakan</a:t>
            </a:r>
            <a:r>
              <a:rPr lang="en-GB" altLang="en-US" sz="3200" dirty="0"/>
              <a:t> </a:t>
            </a:r>
            <a:r>
              <a:rPr lang="en-GB" altLang="en-US" sz="3200" dirty="0" err="1"/>
              <a:t>apa</a:t>
            </a:r>
            <a:r>
              <a:rPr lang="en-GB" altLang="en-US" sz="3200" dirty="0"/>
              <a:t> yang </a:t>
            </a:r>
            <a:r>
              <a:rPr lang="en-GB" altLang="en-US" sz="3200" dirty="0" err="1"/>
              <a:t>dilakukan</a:t>
            </a:r>
            <a:r>
              <a:rPr lang="en-GB" altLang="en-US" sz="3200" dirty="0"/>
              <a:t>, </a:t>
            </a:r>
            <a:r>
              <a:rPr lang="en-GB" altLang="en-US" sz="3200" dirty="0" err="1"/>
              <a:t>dan</a:t>
            </a:r>
            <a:r>
              <a:rPr lang="en-GB" altLang="en-US" sz="3200" dirty="0"/>
              <a:t> </a:t>
            </a:r>
            <a:r>
              <a:rPr lang="en-GB" altLang="en-US" sz="3200" dirty="0" err="1"/>
              <a:t>siapa</a:t>
            </a:r>
            <a:r>
              <a:rPr lang="en-GB" altLang="en-US" sz="3200" dirty="0"/>
              <a:t> yang </a:t>
            </a:r>
            <a:r>
              <a:rPr lang="en-GB" altLang="en-US" sz="3200" dirty="0" err="1"/>
              <a:t>melakukannya</a:t>
            </a:r>
            <a:r>
              <a:rPr lang="en-GB" altLang="en-US" sz="3200" dirty="0"/>
              <a:t>.</a:t>
            </a:r>
            <a:endParaRPr lang="en-US" altLang="en-US" sz="3200" dirty="0"/>
          </a:p>
          <a:p>
            <a:endParaRPr lang="en-US" dirty="0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BE578C59-4236-443F-B03F-5EAF8A3D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B2FA6F9D-C9F0-4544-8B43-A8042011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95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Judul 1">
            <a:extLst>
              <a:ext uri="{FF2B5EF4-FFF2-40B4-BE49-F238E27FC236}">
                <a16:creationId xmlns:a16="http://schemas.microsoft.com/office/drawing/2014/main" id="{D7268C85-8B5B-4FB2-BCC8-1A95E025E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760" y="537402"/>
            <a:ext cx="8705088" cy="115728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altLang="en-US" b="1" dirty="0"/>
            </a:br>
            <a:r>
              <a:rPr lang="en-GB" altLang="en-US" b="1" dirty="0" err="1"/>
              <a:t>Kode</a:t>
            </a:r>
            <a:r>
              <a:rPr lang="en-GB" altLang="en-US" b="1" dirty="0"/>
              <a:t> </a:t>
            </a:r>
            <a:r>
              <a:rPr lang="en-GB" altLang="en-US" b="1" dirty="0" err="1"/>
              <a:t>Etik</a:t>
            </a:r>
            <a:r>
              <a:rPr lang="en-GB" altLang="en-US" b="1" dirty="0"/>
              <a:t> </a:t>
            </a:r>
            <a:r>
              <a:rPr lang="en-GB" altLang="en-US" b="1" dirty="0" err="1"/>
              <a:t>Rumah</a:t>
            </a:r>
            <a:r>
              <a:rPr lang="en-GB" altLang="en-US" b="1" dirty="0"/>
              <a:t> </a:t>
            </a:r>
            <a:r>
              <a:rPr lang="en-GB" altLang="en-US" b="1" dirty="0" err="1"/>
              <a:t>Sakit</a:t>
            </a:r>
            <a:r>
              <a:rPr lang="en-GB" altLang="en-US" b="1" dirty="0"/>
              <a:t> Indonesia</a:t>
            </a:r>
            <a:br>
              <a:rPr lang="en-GB" altLang="en-US" sz="3600" b="1" dirty="0"/>
            </a:br>
            <a:endParaRPr lang="en-US" altLang="en-US" sz="4800" dirty="0"/>
          </a:p>
        </p:txBody>
      </p:sp>
      <p:sp>
        <p:nvSpPr>
          <p:cNvPr id="23555" name="Tampungan Konten 2">
            <a:extLst>
              <a:ext uri="{FF2B5EF4-FFF2-40B4-BE49-F238E27FC236}">
                <a16:creationId xmlns:a16="http://schemas.microsoft.com/office/drawing/2014/main" id="{4C0E25D7-F88F-40E1-ABBA-1F211D0B8D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9488" y="1981201"/>
            <a:ext cx="8595360" cy="4151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en-US" b="1" dirty="0" err="1"/>
              <a:t>Pasal</a:t>
            </a:r>
            <a:r>
              <a:rPr lang="en-GB" altLang="en-US" b="1" dirty="0"/>
              <a:t> 22</a:t>
            </a:r>
            <a:endParaRPr lang="en-GB" altLang="en-US" dirty="0"/>
          </a:p>
          <a:p>
            <a:pPr marL="0" indent="0">
              <a:buNone/>
            </a:pPr>
            <a:r>
              <a:rPr lang="en-GB" altLang="en-US" dirty="0" err="1"/>
              <a:t>Rumah</a:t>
            </a:r>
            <a:r>
              <a:rPr lang="en-GB" altLang="en-US" dirty="0"/>
              <a:t> </a:t>
            </a:r>
            <a:r>
              <a:rPr lang="en-GB" altLang="en-US" dirty="0" err="1"/>
              <a:t>Sakit</a:t>
            </a:r>
            <a:r>
              <a:rPr lang="en-GB" altLang="en-US" dirty="0"/>
              <a:t> </a:t>
            </a:r>
            <a:r>
              <a:rPr lang="en-GB" altLang="en-US" dirty="0" err="1"/>
              <a:t>harus</a:t>
            </a:r>
            <a:r>
              <a:rPr lang="en-GB" altLang="en-US" dirty="0"/>
              <a:t> </a:t>
            </a:r>
            <a:r>
              <a:rPr lang="en-GB" altLang="en-US" dirty="0" err="1"/>
              <a:t>mengupayakan</a:t>
            </a:r>
            <a:r>
              <a:rPr lang="en-GB" altLang="en-US" dirty="0"/>
              <a:t> </a:t>
            </a:r>
            <a:r>
              <a:rPr lang="en-GB" altLang="en-US" dirty="0" err="1"/>
              <a:t>pasien</a:t>
            </a:r>
            <a:r>
              <a:rPr lang="en-GB" altLang="en-US" dirty="0"/>
              <a:t> </a:t>
            </a:r>
            <a:r>
              <a:rPr lang="en-GB" altLang="en-US" dirty="0" err="1"/>
              <a:t>mendapatkan</a:t>
            </a:r>
            <a:r>
              <a:rPr lang="en-GB" altLang="en-US" dirty="0"/>
              <a:t> </a:t>
            </a:r>
            <a:r>
              <a:rPr lang="en-GB" altLang="en-US" dirty="0" err="1"/>
              <a:t>kebutuhan</a:t>
            </a:r>
            <a:r>
              <a:rPr lang="en-GB" altLang="en-US" dirty="0"/>
              <a:t> </a:t>
            </a:r>
            <a:r>
              <a:rPr lang="en-GB" altLang="en-US" dirty="0" err="1"/>
              <a:t>privasi</a:t>
            </a:r>
            <a:r>
              <a:rPr lang="en-GB" altLang="en-US" dirty="0"/>
              <a:t> </a:t>
            </a:r>
            <a:r>
              <a:rPr lang="en-GB" altLang="en-US" dirty="0" err="1"/>
              <a:t>dan</a:t>
            </a:r>
            <a:r>
              <a:rPr lang="en-GB" altLang="en-US" dirty="0"/>
              <a:t> </a:t>
            </a:r>
            <a:r>
              <a:rPr lang="en-GB" altLang="en-US" dirty="0" err="1"/>
              <a:t>berkewajiban</a:t>
            </a:r>
            <a:r>
              <a:rPr lang="en-GB" altLang="en-US" dirty="0"/>
              <a:t> </a:t>
            </a:r>
            <a:r>
              <a:rPr lang="en-GB" altLang="en-US" dirty="0" err="1"/>
              <a:t>menyimpan</a:t>
            </a:r>
            <a:r>
              <a:rPr lang="en-GB" altLang="en-US" dirty="0"/>
              <a:t> </a:t>
            </a:r>
            <a:r>
              <a:rPr lang="en-GB" altLang="en-US" dirty="0" err="1"/>
              <a:t>rahasia</a:t>
            </a:r>
            <a:r>
              <a:rPr lang="en-GB" altLang="en-US" dirty="0"/>
              <a:t> </a:t>
            </a:r>
            <a:r>
              <a:rPr lang="en-GB" altLang="en-US" dirty="0" err="1"/>
              <a:t>kedokteran</a:t>
            </a:r>
            <a:r>
              <a:rPr lang="en-GB" altLang="en-US" dirty="0"/>
              <a:t>. </a:t>
            </a:r>
          </a:p>
          <a:p>
            <a:pPr marL="0" indent="0">
              <a:buNone/>
            </a:pPr>
            <a:r>
              <a:rPr lang="en-GB" altLang="en-US" dirty="0" err="1"/>
              <a:t>Rahasia</a:t>
            </a:r>
            <a:r>
              <a:rPr lang="en-GB" altLang="en-US" dirty="0"/>
              <a:t> </a:t>
            </a:r>
            <a:r>
              <a:rPr lang="en-GB" altLang="en-US" dirty="0" err="1"/>
              <a:t>kedokteran</a:t>
            </a:r>
            <a:r>
              <a:rPr lang="en-GB" altLang="en-US" dirty="0"/>
              <a:t> </a:t>
            </a:r>
            <a:r>
              <a:rPr lang="en-GB" altLang="en-US" dirty="0" err="1"/>
              <a:t>hanya</a:t>
            </a:r>
            <a:r>
              <a:rPr lang="en-GB" altLang="en-US" dirty="0"/>
              <a:t> </a:t>
            </a:r>
            <a:r>
              <a:rPr lang="en-GB" altLang="en-US" dirty="0" err="1"/>
              <a:t>dapat</a:t>
            </a:r>
            <a:r>
              <a:rPr lang="en-GB" altLang="en-US" dirty="0"/>
              <a:t> </a:t>
            </a:r>
            <a:r>
              <a:rPr lang="en-GB" altLang="en-US" dirty="0" err="1"/>
              <a:t>dibuka</a:t>
            </a:r>
            <a:r>
              <a:rPr lang="en-GB" altLang="en-US" dirty="0"/>
              <a:t> </a:t>
            </a:r>
            <a:r>
              <a:rPr lang="en-GB" altLang="en-US" dirty="0" err="1"/>
              <a:t>untuk</a:t>
            </a:r>
            <a:r>
              <a:rPr lang="en-GB" altLang="en-US" dirty="0"/>
              <a:t> </a:t>
            </a:r>
            <a:r>
              <a:rPr lang="en-GB" altLang="en-US" dirty="0" err="1"/>
              <a:t>kepentingan</a:t>
            </a:r>
            <a:r>
              <a:rPr lang="en-GB" altLang="en-US" dirty="0"/>
              <a:t> </a:t>
            </a:r>
            <a:r>
              <a:rPr lang="en-GB" altLang="en-US" dirty="0" err="1"/>
              <a:t>kesehatan</a:t>
            </a:r>
            <a:r>
              <a:rPr lang="en-GB" altLang="en-US" dirty="0"/>
              <a:t> </a:t>
            </a:r>
            <a:r>
              <a:rPr lang="en-GB" altLang="en-US" dirty="0" err="1"/>
              <a:t>pasien</a:t>
            </a:r>
            <a:r>
              <a:rPr lang="en-GB" altLang="en-US" dirty="0"/>
              <a:t>, </a:t>
            </a:r>
            <a:r>
              <a:rPr lang="en-GB" altLang="en-US" dirty="0" err="1"/>
              <a:t>untuk</a:t>
            </a:r>
            <a:r>
              <a:rPr lang="en-GB" altLang="en-US" dirty="0"/>
              <a:t> </a:t>
            </a:r>
            <a:r>
              <a:rPr lang="en-GB" altLang="en-US" dirty="0" err="1"/>
              <a:t>pemenuhan</a:t>
            </a:r>
            <a:r>
              <a:rPr lang="en-GB" altLang="en-US" dirty="0"/>
              <a:t> </a:t>
            </a:r>
            <a:r>
              <a:rPr lang="en-GB" altLang="en-US" dirty="0" err="1"/>
              <a:t>permintaan</a:t>
            </a:r>
            <a:r>
              <a:rPr lang="en-GB" altLang="en-US" dirty="0"/>
              <a:t> </a:t>
            </a:r>
            <a:r>
              <a:rPr lang="en-GB" altLang="en-US" dirty="0" err="1"/>
              <a:t>aparat</a:t>
            </a:r>
            <a:r>
              <a:rPr lang="en-GB" altLang="en-US" dirty="0"/>
              <a:t> </a:t>
            </a:r>
            <a:r>
              <a:rPr lang="en-GB" altLang="en-US" dirty="0" err="1"/>
              <a:t>penegak</a:t>
            </a:r>
            <a:r>
              <a:rPr lang="en-GB" altLang="en-US" dirty="0"/>
              <a:t> </a:t>
            </a:r>
            <a:r>
              <a:rPr lang="en-GB" altLang="en-US" dirty="0" err="1"/>
              <a:t>hukum</a:t>
            </a:r>
            <a:r>
              <a:rPr lang="en-GB" altLang="en-US" dirty="0"/>
              <a:t> </a:t>
            </a:r>
            <a:r>
              <a:rPr lang="en-GB" altLang="en-US" dirty="0" err="1"/>
              <a:t>dalam</a:t>
            </a:r>
            <a:r>
              <a:rPr lang="en-GB" altLang="en-US" dirty="0"/>
              <a:t> </a:t>
            </a:r>
            <a:r>
              <a:rPr lang="en-GB" altLang="en-US" dirty="0" err="1"/>
              <a:t>rangka</a:t>
            </a:r>
            <a:r>
              <a:rPr lang="en-GB" altLang="en-US" dirty="0"/>
              <a:t> </a:t>
            </a:r>
            <a:r>
              <a:rPr lang="en-GB" altLang="en-US" dirty="0" err="1"/>
              <a:t>penegakan</a:t>
            </a:r>
            <a:r>
              <a:rPr lang="en-GB" altLang="en-US" dirty="0"/>
              <a:t> </a:t>
            </a:r>
            <a:r>
              <a:rPr lang="en-GB" altLang="en-US" dirty="0" err="1"/>
              <a:t>hukum</a:t>
            </a:r>
            <a:r>
              <a:rPr lang="en-GB" altLang="en-US" dirty="0"/>
              <a:t>, </a:t>
            </a:r>
            <a:r>
              <a:rPr lang="en-GB" altLang="en-US" dirty="0" err="1"/>
              <a:t>atas</a:t>
            </a:r>
            <a:r>
              <a:rPr lang="en-GB" altLang="en-US" dirty="0"/>
              <a:t> </a:t>
            </a:r>
            <a:r>
              <a:rPr lang="en-GB" altLang="en-US" dirty="0" err="1"/>
              <a:t>persetujuan</a:t>
            </a:r>
            <a:r>
              <a:rPr lang="en-GB" altLang="en-US" dirty="0"/>
              <a:t> </a:t>
            </a:r>
            <a:r>
              <a:rPr lang="en-GB" altLang="en-US" dirty="0" err="1"/>
              <a:t>pasien</a:t>
            </a:r>
            <a:r>
              <a:rPr lang="en-GB" altLang="en-US" dirty="0"/>
              <a:t> </a:t>
            </a:r>
            <a:r>
              <a:rPr lang="en-GB" altLang="en-US" dirty="0" err="1"/>
              <a:t>sendiri</a:t>
            </a:r>
            <a:r>
              <a:rPr lang="en-GB" altLang="en-US" dirty="0"/>
              <a:t>, </a:t>
            </a:r>
            <a:r>
              <a:rPr lang="en-GB" altLang="en-US" dirty="0" err="1"/>
              <a:t>atau</a:t>
            </a:r>
            <a:r>
              <a:rPr lang="en-GB" altLang="en-US" dirty="0"/>
              <a:t> </a:t>
            </a:r>
            <a:r>
              <a:rPr lang="en-GB" altLang="en-US" dirty="0" err="1"/>
              <a:t>berdasarkan</a:t>
            </a:r>
            <a:r>
              <a:rPr lang="en-GB" altLang="en-US" dirty="0"/>
              <a:t> </a:t>
            </a:r>
            <a:r>
              <a:rPr lang="en-GB" altLang="en-US" dirty="0" err="1"/>
              <a:t>ketentuan</a:t>
            </a:r>
            <a:r>
              <a:rPr lang="en-GB" altLang="en-US" dirty="0"/>
              <a:t> </a:t>
            </a:r>
            <a:r>
              <a:rPr lang="en-GB" altLang="en-US" dirty="0" err="1"/>
              <a:t>peraturan</a:t>
            </a:r>
            <a:r>
              <a:rPr lang="en-GB" altLang="en-US" dirty="0"/>
              <a:t> </a:t>
            </a:r>
            <a:r>
              <a:rPr lang="en-GB" altLang="en-US" dirty="0" err="1"/>
              <a:t>perundang-undangan</a:t>
            </a:r>
            <a:r>
              <a:rPr lang="en-GB" altLang="en-US" dirty="0"/>
              <a:t>.</a:t>
            </a:r>
            <a:endParaRPr lang="en-US" altLang="en-US" dirty="0"/>
          </a:p>
        </p:txBody>
      </p:sp>
      <p:sp>
        <p:nvSpPr>
          <p:cNvPr id="2" name="Tampungan Kaki 1">
            <a:extLst>
              <a:ext uri="{FF2B5EF4-FFF2-40B4-BE49-F238E27FC236}">
                <a16:creationId xmlns:a16="http://schemas.microsoft.com/office/drawing/2014/main" id="{7EEDFF14-242A-4C40-BAD7-E6D6F6FF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3" name="Tampungan Nomor Slide 2">
            <a:extLst>
              <a:ext uri="{FF2B5EF4-FFF2-40B4-BE49-F238E27FC236}">
                <a16:creationId xmlns:a16="http://schemas.microsoft.com/office/drawing/2014/main" id="{74192033-C800-4478-A9DD-46844578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27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FAA8C38-70EE-4629-9A7F-9ADCCB3A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928" y="365125"/>
            <a:ext cx="9607296" cy="132556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hendak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: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16F9069D-7CE2-435E-AE14-BCBB0F1CA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728" y="1975103"/>
            <a:ext cx="9607296" cy="4201859"/>
          </a:xfrm>
        </p:spPr>
        <p:txBody>
          <a:bodyPr/>
          <a:lstStyle/>
          <a:p>
            <a:pPr marL="566928" indent="-457200"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Apakah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pembukaan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rahasia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tersebut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memiliki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alasan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jelas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/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kuat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dan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memang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diperlukan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?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Pertimbangkan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manfaat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dan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kerugiannya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.</a:t>
            </a:r>
          </a:p>
          <a:p>
            <a:pPr marL="566928" indent="-457200"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Tenaga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kesehatan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harus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mampu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menjelaskan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 </a:t>
            </a:r>
            <a:r>
              <a:rPr lang="en-US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alasannya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.</a:t>
            </a:r>
          </a:p>
          <a:p>
            <a:pPr marL="566928" indent="-457200"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Jika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ragu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konsultasikan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ke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pihak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ＭＳ Ｐゴシック" charset="-128"/>
                <a:cs typeface="Tahoma" charset="0"/>
              </a:rPr>
              <a:t> lain</a:t>
            </a:r>
            <a:endParaRPr lang="en-US" dirty="0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4C5D9A07-CBC8-4BEF-9F43-1237718C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EF9CBA2B-51EE-41AF-AF61-436845F8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50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8A34AED-3872-48F2-8468-27FC5457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896" y="365125"/>
            <a:ext cx="9546336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/>
              <a:t>Perekaman</a:t>
            </a:r>
            <a:r>
              <a:rPr lang="en-US" b="1" dirty="0"/>
              <a:t> (</a:t>
            </a:r>
            <a:r>
              <a:rPr lang="en-US" b="1" dirty="0" err="1"/>
              <a:t>kamera</a:t>
            </a:r>
            <a:r>
              <a:rPr lang="en-US" b="1" dirty="0"/>
              <a:t>) di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Sakit</a:t>
            </a:r>
            <a:r>
              <a:rPr lang="en-US" b="1" dirty="0"/>
              <a:t> 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6C6B6DD5-F5A4-48DD-8AE0-BF6EC0553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656" y="2023871"/>
            <a:ext cx="8924544" cy="4153091"/>
          </a:xfrm>
        </p:spPr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jelas</a:t>
            </a:r>
            <a:endParaRPr lang="en-US" dirty="0"/>
          </a:p>
          <a:p>
            <a:r>
              <a:rPr lang="en-US" dirty="0"/>
              <a:t>Pendidikan, </a:t>
            </a:r>
            <a:r>
              <a:rPr lang="en-US" dirty="0" err="1"/>
              <a:t>penelitian</a:t>
            </a:r>
            <a:r>
              <a:rPr lang="en-US" dirty="0"/>
              <a:t>, </a:t>
            </a:r>
            <a:r>
              <a:rPr lang="en-US" dirty="0" err="1"/>
              <a:t>keamanan</a:t>
            </a:r>
            <a:r>
              <a:rPr lang="en-US" dirty="0"/>
              <a:t>,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pasien</a:t>
            </a:r>
            <a:endParaRPr lang="en-US" dirty="0"/>
          </a:p>
          <a:p>
            <a:r>
              <a:rPr lang="en-US" dirty="0" err="1"/>
              <a:t>Privasi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Kerahasiaan</a:t>
            </a:r>
            <a:endParaRPr lang="en-US" dirty="0"/>
          </a:p>
          <a:p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(SOP </a:t>
            </a:r>
            <a:r>
              <a:rPr lang="en-US" dirty="0" err="1"/>
              <a:t>perekaman</a:t>
            </a:r>
            <a:r>
              <a:rPr lang="en-US" dirty="0"/>
              <a:t>)</a:t>
            </a:r>
          </a:p>
          <a:p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kompeten</a:t>
            </a:r>
            <a:r>
              <a:rPr lang="en-US" dirty="0"/>
              <a:t>, </a:t>
            </a:r>
            <a:r>
              <a:rPr lang="en-US" dirty="0" err="1"/>
              <a:t>memahami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setuju</a:t>
            </a:r>
            <a:endParaRPr lang="en-US" dirty="0"/>
          </a:p>
          <a:p>
            <a:r>
              <a:rPr lang="en-US" dirty="0" err="1"/>
              <a:t>Disetujui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Komisi</a:t>
            </a:r>
            <a:r>
              <a:rPr lang="en-US" dirty="0"/>
              <a:t> </a:t>
            </a:r>
            <a:r>
              <a:rPr lang="en-US" dirty="0" err="1"/>
              <a:t>Etik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endParaRPr lang="en-US" dirty="0"/>
          </a:p>
          <a:p>
            <a:endParaRPr lang="en-US" dirty="0"/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B65FD9C8-AF38-486D-886D-9F12043D3A09}"/>
              </a:ext>
            </a:extLst>
          </p:cNvPr>
          <p:cNvSpPr txBox="1"/>
          <p:nvPr/>
        </p:nvSpPr>
        <p:spPr>
          <a:xfrm>
            <a:off x="6449568" y="5486400"/>
            <a:ext cx="405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AMA CODE OF MEDICAL ETHICS, 2016</a:t>
            </a:r>
            <a:endParaRPr lang="en-US" dirty="0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6951892D-0CC0-4FDA-A4B5-A4DB32061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D028F30B-962C-4A34-9D79-B4151D73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22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1EEAFFC-D40C-404E-9F28-91CC3F02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968" y="365125"/>
            <a:ext cx="94488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 err="1"/>
              <a:t>Penggunaan</a:t>
            </a:r>
            <a:r>
              <a:rPr lang="en-US" dirty="0"/>
              <a:t> data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Pendidikan /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06832AD8-43B3-448E-A33F-A9C22339A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776" y="2353055"/>
            <a:ext cx="9643872" cy="3823907"/>
          </a:xfrm>
        </p:spPr>
        <p:txBody>
          <a:bodyPr/>
          <a:lstStyle/>
          <a:p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dihilangkan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kode</a:t>
            </a:r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, proposal/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etik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Komisi</a:t>
            </a:r>
            <a:r>
              <a:rPr lang="en-US" dirty="0"/>
              <a:t> </a:t>
            </a:r>
            <a:r>
              <a:rPr lang="en-US" dirty="0" err="1"/>
              <a:t>Etik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D11907BB-8E21-4D3B-84C5-B4B55560C079}"/>
              </a:ext>
            </a:extLst>
          </p:cNvPr>
          <p:cNvSpPr txBox="1"/>
          <p:nvPr/>
        </p:nvSpPr>
        <p:spPr>
          <a:xfrm>
            <a:off x="6534912" y="4791456"/>
            <a:ext cx="382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AMA CODE OF MEDICAL ETHICS, 2016</a:t>
            </a:r>
            <a:endParaRPr lang="en-US" dirty="0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8981B477-C14E-4D6D-B8C6-9CA99E574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E1EB0352-46A0-4DB5-8F7C-06F5D458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7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E980798A-2E41-4910-95FE-D23754ABD6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/>
              <a:t>Komunikasi</a:t>
            </a:r>
            <a:r>
              <a:rPr lang="en-US" sz="4800" b="1" dirty="0"/>
              <a:t> </a:t>
            </a:r>
            <a:r>
              <a:rPr lang="en-US" sz="4800" b="1" dirty="0" err="1"/>
              <a:t>dengan</a:t>
            </a:r>
            <a:r>
              <a:rPr lang="en-US" sz="4800" b="1" dirty="0"/>
              <a:t> media </a:t>
            </a:r>
            <a:r>
              <a:rPr lang="en-US" sz="4800" b="1" dirty="0" err="1"/>
              <a:t>massa</a:t>
            </a:r>
            <a:endParaRPr lang="en-US" sz="4800" b="1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36203F50-166D-4B46-99BE-0698B5D99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048" y="2060447"/>
            <a:ext cx="10207752" cy="4116515"/>
          </a:xfrm>
        </p:spPr>
        <p:txBody>
          <a:bodyPr/>
          <a:lstStyle/>
          <a:p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pasien</a:t>
            </a:r>
            <a:endParaRPr lang="en-US" dirty="0"/>
          </a:p>
          <a:p>
            <a:r>
              <a:rPr lang="en-US" dirty="0" err="1"/>
              <a:t>Sampaikan</a:t>
            </a:r>
            <a:r>
              <a:rPr lang="en-US" dirty="0"/>
              <a:t> </a:t>
            </a:r>
            <a:r>
              <a:rPr lang="en-US" dirty="0" err="1"/>
              <a:t>sebatas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disetujui</a:t>
            </a:r>
            <a:r>
              <a:rPr lang="en-US" dirty="0"/>
              <a:t> </a:t>
            </a:r>
            <a:r>
              <a:rPr lang="en-US" dirty="0" err="1"/>
              <a:t>pasien</a:t>
            </a:r>
            <a:endParaRPr lang="en-US" dirty="0"/>
          </a:p>
          <a:p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menyebutkan</a:t>
            </a:r>
            <a:r>
              <a:rPr lang="en-US" dirty="0"/>
              <a:t> diagnosis </a:t>
            </a:r>
            <a:r>
              <a:rPr lang="en-US" dirty="0" err="1"/>
              <a:t>dan</a:t>
            </a:r>
            <a:r>
              <a:rPr lang="en-US" dirty="0"/>
              <a:t> prognosis </a:t>
            </a:r>
            <a:r>
              <a:rPr lang="en-US" dirty="0" err="1"/>
              <a:t>penyakit</a:t>
            </a:r>
            <a:r>
              <a:rPr lang="en-US" dirty="0"/>
              <a:t> (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berwenang</a:t>
            </a:r>
            <a:r>
              <a:rPr lang="en-US" dirty="0"/>
              <a:t>)</a:t>
            </a:r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70A21DF6-E2C8-46A8-9168-23CF47147287}"/>
              </a:ext>
            </a:extLst>
          </p:cNvPr>
          <p:cNvSpPr txBox="1"/>
          <p:nvPr/>
        </p:nvSpPr>
        <p:spPr>
          <a:xfrm>
            <a:off x="6339840" y="5608320"/>
            <a:ext cx="412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AMA CODE OF MEDICAL ETHICS, 2016</a:t>
            </a:r>
            <a:endParaRPr lang="en-US" dirty="0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2BAA76EB-B9CE-40B4-B1E5-CE3718FE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502685D7-A3D1-4C90-A54E-44A38472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99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obsd_1jv[1]">
            <a:extLst>
              <a:ext uri="{FF2B5EF4-FFF2-40B4-BE49-F238E27FC236}">
                <a16:creationId xmlns:a16="http://schemas.microsoft.com/office/drawing/2014/main" id="{2A4C31B5-84DE-4523-82CA-EE3333F84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8" r="1" b="2606"/>
          <a:stretch/>
        </p:blipFill>
        <p:spPr bwMode="auto">
          <a:xfrm>
            <a:off x="6096000" y="1904282"/>
            <a:ext cx="5257800" cy="386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Judul 1">
            <a:extLst>
              <a:ext uri="{FF2B5EF4-FFF2-40B4-BE49-F238E27FC236}">
                <a16:creationId xmlns:a16="http://schemas.microsoft.com/office/drawing/2014/main" id="{2316C9CC-ADD6-449C-90C5-FBE7729CB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152" y="365126"/>
            <a:ext cx="10258647" cy="121983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Good citizens obey the law and Good</a:t>
            </a:r>
            <a:br>
              <a:rPr lang="en-US" b="1" dirty="0"/>
            </a:br>
            <a:r>
              <a:rPr lang="en-US" b="1" dirty="0"/>
              <a:t>professionals honor their professional codes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B258983B-4E6D-4BA7-B305-EA1BF4A9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153" y="1904282"/>
            <a:ext cx="5000847" cy="4272681"/>
          </a:xfrm>
        </p:spPr>
        <p:txBody>
          <a:bodyPr>
            <a:normAutofit/>
          </a:bodyPr>
          <a:lstStyle/>
          <a:p>
            <a:r>
              <a:rPr lang="en-US" sz="2400" dirty="0" err="1"/>
              <a:t>Dilema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kewajiban</a:t>
            </a:r>
            <a:r>
              <a:rPr lang="en-US" sz="2400" dirty="0"/>
              <a:t> </a:t>
            </a:r>
            <a:r>
              <a:rPr lang="en-US" sz="2400" dirty="0" err="1"/>
              <a:t>mematuhi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integritas</a:t>
            </a:r>
            <a:r>
              <a:rPr lang="en-US" sz="2400" dirty="0"/>
              <a:t> </a:t>
            </a:r>
            <a:r>
              <a:rPr lang="en-US" sz="2400" dirty="0" err="1"/>
              <a:t>profesional</a:t>
            </a:r>
            <a:endParaRPr lang="en-US" sz="2400" dirty="0"/>
          </a:p>
          <a:p>
            <a:r>
              <a:rPr lang="en-US" sz="2400" dirty="0"/>
              <a:t>Negara </a:t>
            </a:r>
            <a:r>
              <a:rPr lang="en-US" sz="2400" dirty="0" err="1"/>
              <a:t>berkewajiban</a:t>
            </a:r>
            <a:r>
              <a:rPr lang="en-US" sz="2400" dirty="0"/>
              <a:t> </a:t>
            </a:r>
            <a:r>
              <a:rPr lang="en-US" sz="2400" dirty="0" err="1"/>
              <a:t>melindungi</a:t>
            </a:r>
            <a:r>
              <a:rPr lang="en-US" sz="2400" dirty="0"/>
              <a:t> </a:t>
            </a:r>
            <a:r>
              <a:rPr lang="en-US" sz="2400" dirty="0" err="1"/>
              <a:t>warga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, </a:t>
            </a:r>
            <a:r>
              <a:rPr lang="en-US" sz="2400" dirty="0" err="1"/>
              <a:t>dokter</a:t>
            </a:r>
            <a:r>
              <a:rPr lang="en-US" sz="2400" dirty="0"/>
              <a:t> </a:t>
            </a:r>
            <a:r>
              <a:rPr lang="en-US" sz="2400" dirty="0" err="1"/>
              <a:t>berkewajiban</a:t>
            </a:r>
            <a:r>
              <a:rPr lang="en-US" sz="2400" dirty="0"/>
              <a:t> </a:t>
            </a:r>
            <a:r>
              <a:rPr lang="en-US" sz="2400" dirty="0" err="1"/>
              <a:t>melindungi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endParaRPr lang="en-US" sz="2400" dirty="0"/>
          </a:p>
          <a:p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pengadilan</a:t>
            </a:r>
            <a:r>
              <a:rPr lang="en-US" sz="2400" dirty="0"/>
              <a:t> </a:t>
            </a:r>
            <a:r>
              <a:rPr lang="en-US" sz="2400" dirty="0" err="1"/>
              <a:t>meminta</a:t>
            </a:r>
            <a:r>
              <a:rPr lang="en-US" sz="2400" dirty="0"/>
              <a:t> </a:t>
            </a:r>
            <a:r>
              <a:rPr lang="en-US" sz="2400" dirty="0" err="1"/>
              <a:t>dokter</a:t>
            </a:r>
            <a:r>
              <a:rPr lang="en-US" sz="2400" dirty="0"/>
              <a:t> </a:t>
            </a:r>
            <a:r>
              <a:rPr lang="en-US" sz="2400" dirty="0" err="1"/>
              <a:t>membuka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, </a:t>
            </a:r>
            <a:r>
              <a:rPr lang="en-US" sz="2400" dirty="0" err="1"/>
              <a:t>haruskah</a:t>
            </a:r>
            <a:r>
              <a:rPr lang="en-US" sz="2400" dirty="0"/>
              <a:t> </a:t>
            </a:r>
            <a:r>
              <a:rPr lang="en-US" sz="2400" dirty="0" err="1"/>
              <a:t>dokter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perintah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? </a:t>
            </a:r>
          </a:p>
          <a:p>
            <a:r>
              <a:rPr lang="en-US" sz="2400" dirty="0" err="1"/>
              <a:t>Berapa</a:t>
            </a:r>
            <a:r>
              <a:rPr lang="en-US" sz="2400" dirty="0"/>
              <a:t> </a:t>
            </a:r>
            <a:r>
              <a:rPr lang="en-US" sz="2400" dirty="0" err="1"/>
              <a:t>jauh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dibuka</a:t>
            </a:r>
            <a:r>
              <a:rPr lang="en-US" sz="2400" dirty="0"/>
              <a:t>?</a:t>
            </a:r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587A99F7-500E-4736-904B-244A8BC0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F2B2BD7D-7516-4CB9-B87B-BAABF059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40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6">
            <a:extLst>
              <a:ext uri="{FF2B5EF4-FFF2-40B4-BE49-F238E27FC236}">
                <a16:creationId xmlns:a16="http://schemas.microsoft.com/office/drawing/2014/main" id="{D0B1D684-F3DD-4D22-9CE7-430F7C0D5C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4800600"/>
            <a:ext cx="3886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Sekian</a:t>
            </a:r>
          </a:p>
        </p:txBody>
      </p:sp>
      <p:pic>
        <p:nvPicPr>
          <p:cNvPr id="24579" name="Picture 8" descr="http://i.istockimg.com/file_thumbview_approve/11604803/2/stock-illustration-11604803-two-cartoon-doctors.jpg">
            <a:extLst>
              <a:ext uri="{FF2B5EF4-FFF2-40B4-BE49-F238E27FC236}">
                <a16:creationId xmlns:a16="http://schemas.microsoft.com/office/drawing/2014/main" id="{74BBC576-93FF-4135-A4B9-EFE0CBB0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365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ampungan Kaki 1">
            <a:extLst>
              <a:ext uri="{FF2B5EF4-FFF2-40B4-BE49-F238E27FC236}">
                <a16:creationId xmlns:a16="http://schemas.microsoft.com/office/drawing/2014/main" id="{3A9A6757-ADD2-431D-88D8-0FB07AD6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Sintak/PERSI</a:t>
            </a:r>
          </a:p>
        </p:txBody>
      </p:sp>
      <p:sp>
        <p:nvSpPr>
          <p:cNvPr id="3" name="Tampungan Nomor Slide 2">
            <a:extLst>
              <a:ext uri="{FF2B5EF4-FFF2-40B4-BE49-F238E27FC236}">
                <a16:creationId xmlns:a16="http://schemas.microsoft.com/office/drawing/2014/main" id="{1380EB9F-02A3-440A-A0A7-9BFE3407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987FC-6B6A-42AC-83A7-0093739C9703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DDE63FE-2405-4623-9AC2-6C195EA034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Hubungan Pasien dan Dokter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25EDFB6-2292-4407-9296-217CDC67FB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Sintak Gunawan</a:t>
            </a:r>
          </a:p>
        </p:txBody>
      </p:sp>
      <p:pic>
        <p:nvPicPr>
          <p:cNvPr id="4101" name="Picture 5" descr="Hasil gambar untuk tarasoff v regents of the university of california case ppt">
            <a:extLst>
              <a:ext uri="{FF2B5EF4-FFF2-40B4-BE49-F238E27FC236}">
                <a16:creationId xmlns:a16="http://schemas.microsoft.com/office/drawing/2014/main" id="{8B324EF5-575F-4775-AB50-01CB06A6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45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2D12ECE-828D-4361-9967-6E16F9E37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80" y="365125"/>
            <a:ext cx="10053320" cy="1325563"/>
          </a:xfrm>
        </p:spPr>
        <p:txBody>
          <a:bodyPr/>
          <a:lstStyle/>
          <a:p>
            <a:r>
              <a:rPr lang="en-US" dirty="0" err="1"/>
              <a:t>Hak</a:t>
            </a:r>
            <a:r>
              <a:rPr lang="en-US" dirty="0"/>
              <a:t> WN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: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FA7CAD13-1F03-4E37-97E5-B58EEB2D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825625"/>
            <a:ext cx="9225280" cy="4351338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hak</a:t>
            </a:r>
            <a:r>
              <a:rPr lang="en-US" altLang="en-US" dirty="0"/>
              <a:t> </a:t>
            </a:r>
            <a:r>
              <a:rPr lang="en-US" altLang="en-US" dirty="0" err="1"/>
              <a:t>atas</a:t>
            </a:r>
            <a:r>
              <a:rPr lang="en-US" altLang="en-US" dirty="0"/>
              <a:t> </a:t>
            </a:r>
            <a:r>
              <a:rPr lang="en-US" altLang="en-US" dirty="0" err="1"/>
              <a:t>pelayanan</a:t>
            </a:r>
            <a:r>
              <a:rPr lang="en-US" altLang="en-US" dirty="0"/>
              <a:t> </a:t>
            </a:r>
            <a:r>
              <a:rPr lang="en-US" altLang="en-US" dirty="0" err="1"/>
              <a:t>kesehatan</a:t>
            </a:r>
            <a:r>
              <a:rPr lang="en-US" altLang="en-US" dirty="0"/>
              <a:t> </a:t>
            </a:r>
            <a:r>
              <a:rPr lang="en-US" altLang="en-US" i="1" dirty="0"/>
              <a:t>(the right to health care) </a:t>
            </a:r>
            <a:r>
              <a:rPr lang="en-US" altLang="en-US" dirty="0"/>
              <a:t>di </a:t>
            </a:r>
            <a:r>
              <a:rPr lang="en-US" altLang="en-US" dirty="0" err="1"/>
              <a:t>antaranya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r>
              <a:rPr lang="en-US" altLang="en-US" dirty="0"/>
              <a:t> </a:t>
            </a:r>
            <a:r>
              <a:rPr lang="en-US" altLang="en-US" dirty="0" err="1"/>
              <a:t>hak</a:t>
            </a:r>
            <a:r>
              <a:rPr lang="en-US" altLang="en-US" dirty="0"/>
              <a:t> </a:t>
            </a:r>
            <a:r>
              <a:rPr lang="en-US" altLang="en-US" dirty="0" err="1"/>
              <a:t>atas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(</a:t>
            </a:r>
            <a:r>
              <a:rPr lang="en-US" altLang="en-US" i="1" dirty="0"/>
              <a:t>the right to information ) </a:t>
            </a:r>
            <a:endParaRPr lang="en-US" altLang="en-US" dirty="0"/>
          </a:p>
          <a:p>
            <a:r>
              <a:rPr lang="en-US" altLang="en-US" dirty="0" err="1"/>
              <a:t>hak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menentukan</a:t>
            </a:r>
            <a:r>
              <a:rPr lang="en-US" altLang="en-US" dirty="0"/>
              <a:t> </a:t>
            </a:r>
            <a:r>
              <a:rPr lang="en-US" altLang="en-US" dirty="0" err="1"/>
              <a:t>diri</a:t>
            </a:r>
            <a:r>
              <a:rPr lang="en-US" altLang="en-US" dirty="0"/>
              <a:t> </a:t>
            </a:r>
            <a:r>
              <a:rPr lang="en-US" altLang="en-US" dirty="0" err="1"/>
              <a:t>sendiri</a:t>
            </a:r>
            <a:r>
              <a:rPr lang="en-US" altLang="en-US" dirty="0"/>
              <a:t> </a:t>
            </a:r>
            <a:r>
              <a:rPr lang="en-US" altLang="en-US" i="1" dirty="0"/>
              <a:t>(the right to self determination).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18739BE6-2B0F-47EF-9E05-91B39F2DAB11}"/>
              </a:ext>
            </a:extLst>
          </p:cNvPr>
          <p:cNvSpPr txBox="1"/>
          <p:nvPr/>
        </p:nvSpPr>
        <p:spPr>
          <a:xfrm>
            <a:off x="3877056" y="5279136"/>
            <a:ext cx="6912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Endang</a:t>
            </a:r>
            <a:r>
              <a:rPr lang="en-US" sz="1600" dirty="0"/>
              <a:t> </a:t>
            </a:r>
            <a:r>
              <a:rPr lang="en-US" sz="1600" dirty="0" err="1"/>
              <a:t>Wahyati</a:t>
            </a:r>
            <a:r>
              <a:rPr lang="en-US" sz="1600" dirty="0"/>
              <a:t> </a:t>
            </a:r>
            <a:r>
              <a:rPr lang="en-US" sz="1600" dirty="0" err="1"/>
              <a:t>Yustina</a:t>
            </a:r>
            <a:r>
              <a:rPr lang="en-US" sz="1600" dirty="0"/>
              <a:t>, </a:t>
            </a:r>
            <a:r>
              <a:rPr lang="es-ES" sz="1600" dirty="0"/>
              <a:t>Hak atas Informasi Publik dan Hak atas Rahasia Medis:</a:t>
            </a:r>
            <a:r>
              <a:rPr lang="en-US" sz="1600" dirty="0"/>
              <a:t>Problem </a:t>
            </a:r>
            <a:r>
              <a:rPr lang="en-US" sz="1600" dirty="0" err="1"/>
              <a:t>Hak</a:t>
            </a:r>
            <a:r>
              <a:rPr lang="en-US" sz="1600" dirty="0"/>
              <a:t> </a:t>
            </a:r>
            <a:r>
              <a:rPr lang="en-US" sz="1600" dirty="0" err="1"/>
              <a:t>Asasi</a:t>
            </a:r>
            <a:r>
              <a:rPr lang="en-US" sz="1600" dirty="0"/>
              <a:t> </a:t>
            </a:r>
            <a:r>
              <a:rPr lang="en-US" sz="1600" dirty="0" err="1"/>
              <a:t>Manusia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r>
              <a:rPr lang="en-US" sz="1600" dirty="0"/>
              <a:t>. </a:t>
            </a:r>
            <a:r>
              <a:rPr lang="pt-BR" sz="1600" dirty="0"/>
              <a:t>Padjadjaran Jurnal Ilmu Hukum, Volume 1 - No 2 - Tahun 2014</a:t>
            </a:r>
            <a:endParaRPr lang="en-US" sz="1600" dirty="0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2931F0CA-2631-44FC-B8AB-590E9179B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600678C6-970B-4610-9FC6-26541432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9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AC6D7F-F068-4E11-BB06-F601D89BB9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MC900384040[1]">
            <a:extLst>
              <a:ext uri="{FF2B5EF4-FFF2-40B4-BE49-F238E27FC236}">
                <a16:creationId xmlns:a16="http://schemas.microsoft.com/office/drawing/2014/main" id="{5C5936CB-412C-4F5F-83C8-8C60E8259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987" y="623916"/>
            <a:ext cx="3310930" cy="38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Judul 1">
            <a:extLst>
              <a:ext uri="{FF2B5EF4-FFF2-40B4-BE49-F238E27FC236}">
                <a16:creationId xmlns:a16="http://schemas.microsoft.com/office/drawing/2014/main" id="{90E09007-09BB-454C-8F96-1B4F57381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155AE507-7D67-45A4-A260-0FA6437E6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2462784"/>
            <a:ext cx="5988141" cy="3192154"/>
          </a:xfrm>
        </p:spPr>
        <p:txBody>
          <a:bodyPr anchor="t">
            <a:normAutofit/>
          </a:bodyPr>
          <a:lstStyle/>
          <a:p>
            <a:r>
              <a:rPr lang="en-US" sz="3200" dirty="0" err="1"/>
              <a:t>Apa</a:t>
            </a:r>
            <a:r>
              <a:rPr lang="en-US" sz="3200" dirty="0"/>
              <a:t> yang </a:t>
            </a:r>
            <a:r>
              <a:rPr lang="en-US" sz="3200" dirty="0" err="1"/>
              <a:t>diketahui</a:t>
            </a:r>
            <a:r>
              <a:rPr lang="en-US" sz="3200" dirty="0"/>
              <a:t>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siapa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disampaikan</a:t>
            </a:r>
            <a:r>
              <a:rPr lang="en-US" sz="3200" dirty="0"/>
              <a:t>?</a:t>
            </a:r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04EC1AE4-6703-4112-958D-D5C0E75D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B898E665-69F7-4171-A9EA-C09AEBCC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0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Judul 2">
            <a:extLst>
              <a:ext uri="{FF2B5EF4-FFF2-40B4-BE49-F238E27FC236}">
                <a16:creationId xmlns:a16="http://schemas.microsoft.com/office/drawing/2014/main" id="{FC961FCC-4A73-495B-8E04-278FA20DA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816" y="451103"/>
            <a:ext cx="9985248" cy="123958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altLang="en-US" dirty="0"/>
            </a:br>
            <a:r>
              <a:rPr lang="en-US" altLang="en-US" dirty="0" err="1"/>
              <a:t>Informasi</a:t>
            </a:r>
            <a:r>
              <a:rPr lang="en-US" altLang="en-US" dirty="0"/>
              <a:t> </a:t>
            </a:r>
            <a:r>
              <a:rPr lang="en-US" altLang="en-US" dirty="0" err="1"/>
              <a:t>kesehatan</a:t>
            </a:r>
            <a:r>
              <a:rPr lang="en-US" altLang="en-US" dirty="0"/>
              <a:t>: </a:t>
            </a:r>
            <a:r>
              <a:rPr lang="en-US" altLang="en-US" b="1" dirty="0" err="1"/>
              <a:t>informasi</a:t>
            </a:r>
            <a:r>
              <a:rPr lang="en-US" altLang="en-US" b="1" dirty="0"/>
              <a:t> yang </a:t>
            </a:r>
            <a:r>
              <a:rPr lang="en-US" altLang="en-US" b="1" dirty="0" err="1"/>
              <a:t>bersifat</a:t>
            </a:r>
            <a:r>
              <a:rPr lang="en-US" altLang="en-US" b="1" dirty="0"/>
              <a:t> </a:t>
            </a:r>
            <a:r>
              <a:rPr lang="en-US" altLang="en-US" b="1" dirty="0" err="1"/>
              <a:t>publik</a:t>
            </a:r>
            <a:r>
              <a:rPr lang="en-US" altLang="en-US" b="1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b="1" dirty="0" err="1"/>
              <a:t>informasi</a:t>
            </a:r>
            <a:r>
              <a:rPr lang="en-US" altLang="en-US" b="1" dirty="0"/>
              <a:t> yang </a:t>
            </a:r>
            <a:r>
              <a:rPr lang="en-US" altLang="en-US" b="1" dirty="0" err="1"/>
              <a:t>bersifat</a:t>
            </a:r>
            <a:r>
              <a:rPr lang="en-US" altLang="en-US" b="1" dirty="0"/>
              <a:t> </a:t>
            </a:r>
            <a:r>
              <a:rPr lang="en-US" altLang="en-US" b="1" dirty="0" err="1"/>
              <a:t>privat</a:t>
            </a:r>
            <a:r>
              <a:rPr lang="en-US" altLang="en-US" b="1" dirty="0"/>
              <a:t> 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9219" name="Tampungan Konten 2">
            <a:extLst>
              <a:ext uri="{FF2B5EF4-FFF2-40B4-BE49-F238E27FC236}">
                <a16:creationId xmlns:a16="http://schemas.microsoft.com/office/drawing/2014/main" id="{843640C3-9932-4CB8-8DB7-43F9DEE5F0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9472" y="1825625"/>
            <a:ext cx="10244328" cy="4351338"/>
          </a:xfrm>
        </p:spPr>
        <p:txBody>
          <a:bodyPr>
            <a:noAutofit/>
          </a:bodyPr>
          <a:lstStyle/>
          <a:p>
            <a:r>
              <a:rPr lang="en-US" altLang="en-US" sz="2400" dirty="0" err="1"/>
              <a:t>Informasi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kesehatan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diinformasikan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publik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bermacam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jenis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informasi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kesehatan</a:t>
            </a:r>
            <a:r>
              <a:rPr lang="en-US" altLang="en-US" sz="2400" dirty="0"/>
              <a:t>, </a:t>
            </a:r>
            <a:r>
              <a:rPr lang="sv-SE" altLang="en-US" sz="2400" dirty="0"/>
              <a:t>bentuk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jenis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layanan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rumah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sakit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prosedur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layanan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biaya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fasilitas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pelayanan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kesehatan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pembiayaan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informasi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pemberantasan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penyakit</a:t>
            </a:r>
            <a:r>
              <a:rPr lang="en-US" altLang="en-US" sz="2400" dirty="0"/>
              <a:t> , program </a:t>
            </a:r>
            <a:r>
              <a:rPr lang="en-US" altLang="en-US" sz="2400" dirty="0" err="1"/>
              <a:t>pencegahan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penyakit</a:t>
            </a:r>
            <a:r>
              <a:rPr lang="en-US" altLang="en-US" sz="2400" dirty="0"/>
              <a:t>, data </a:t>
            </a:r>
            <a:r>
              <a:rPr lang="en-US" altLang="en-US" sz="2400" dirty="0" err="1"/>
              <a:t>perkembangan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jenis-jenis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penyakit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menular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dll</a:t>
            </a:r>
            <a:endParaRPr lang="en-US" altLang="en-US" sz="2400" dirty="0"/>
          </a:p>
          <a:p>
            <a:r>
              <a:rPr lang="en-US" altLang="en-US" sz="2400" dirty="0" err="1"/>
              <a:t>Informasi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kesehatan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bersifat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privat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kondisi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kesehatan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baik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dituangkan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rekam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medis</a:t>
            </a:r>
            <a:r>
              <a:rPr lang="en-US" altLang="en-US" sz="2400" i="1" dirty="0"/>
              <a:t> </a:t>
            </a:r>
            <a:r>
              <a:rPr lang="en-US" altLang="en-US" sz="2400" dirty="0" err="1"/>
              <a:t>maupun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diketahui</a:t>
            </a:r>
            <a:r>
              <a:rPr lang="en-US" altLang="en-US" sz="2400" dirty="0"/>
              <a:t>, </a:t>
            </a:r>
            <a:r>
              <a:rPr lang="sv-SE" altLang="en-US" sz="2400" dirty="0"/>
              <a:t>dilihat, atau didengar oleh tenaga kesehatan</a:t>
            </a:r>
            <a:endParaRPr lang="en-US" altLang="en-US" sz="2400" dirty="0"/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2" name="Kotak Teks 1">
            <a:extLst>
              <a:ext uri="{FF2B5EF4-FFF2-40B4-BE49-F238E27FC236}">
                <a16:creationId xmlns:a16="http://schemas.microsoft.com/office/drawing/2014/main" id="{126336AB-AA1E-41D9-968C-6EDF981EAA3B}"/>
              </a:ext>
            </a:extLst>
          </p:cNvPr>
          <p:cNvSpPr txBox="1"/>
          <p:nvPr/>
        </p:nvSpPr>
        <p:spPr>
          <a:xfrm>
            <a:off x="3669792" y="5425440"/>
            <a:ext cx="75102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Endang</a:t>
            </a:r>
            <a:r>
              <a:rPr lang="en-US" sz="1400" dirty="0"/>
              <a:t> </a:t>
            </a:r>
            <a:r>
              <a:rPr lang="en-US" sz="1400" dirty="0" err="1"/>
              <a:t>Wahyati</a:t>
            </a:r>
            <a:r>
              <a:rPr lang="en-US" sz="1400" dirty="0"/>
              <a:t> </a:t>
            </a:r>
            <a:r>
              <a:rPr lang="en-US" sz="1400" dirty="0" err="1"/>
              <a:t>Yustina</a:t>
            </a:r>
            <a:r>
              <a:rPr lang="en-US" sz="1400" dirty="0"/>
              <a:t>, </a:t>
            </a:r>
            <a:r>
              <a:rPr lang="es-ES" sz="1400" dirty="0"/>
              <a:t>Hak atas Informasi Publik dan Hak atas Rahasia Medis:</a:t>
            </a:r>
            <a:r>
              <a:rPr lang="en-US" sz="1400" dirty="0"/>
              <a:t>Problem </a:t>
            </a:r>
            <a:r>
              <a:rPr lang="en-US" sz="1400" dirty="0" err="1"/>
              <a:t>Hak</a:t>
            </a:r>
            <a:r>
              <a:rPr lang="en-US" sz="1400" dirty="0"/>
              <a:t> </a:t>
            </a:r>
            <a:r>
              <a:rPr lang="en-US" sz="1400" dirty="0" err="1"/>
              <a:t>Asasi</a:t>
            </a:r>
            <a:r>
              <a:rPr lang="en-US" sz="1400" dirty="0"/>
              <a:t> </a:t>
            </a:r>
            <a:r>
              <a:rPr lang="en-US" sz="1400" dirty="0" err="1"/>
              <a:t>Manusia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Pelayanan</a:t>
            </a:r>
            <a:r>
              <a:rPr lang="en-US" sz="1400" dirty="0"/>
              <a:t> </a:t>
            </a:r>
            <a:r>
              <a:rPr lang="en-US" sz="1400" dirty="0" err="1"/>
              <a:t>Kesehatan</a:t>
            </a:r>
            <a:r>
              <a:rPr lang="en-US" sz="1400" dirty="0"/>
              <a:t>. </a:t>
            </a:r>
            <a:r>
              <a:rPr lang="pt-BR" sz="1400" dirty="0"/>
              <a:t>Padjadjaran Jurnal Ilmu Hukum, Volume 1 - No 2 - Tahun 2014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E2347252-647F-4857-A389-DC0B4375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A022860C-E876-48D7-8AF6-48BDDC1C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8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Judul 1">
            <a:extLst>
              <a:ext uri="{FF2B5EF4-FFF2-40B4-BE49-F238E27FC236}">
                <a16:creationId xmlns:a16="http://schemas.microsoft.com/office/drawing/2014/main" id="{CAF4A008-C00B-4279-998C-356958229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232" y="365125"/>
            <a:ext cx="9878568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3200" b="1" dirty="0"/>
              <a:t>PERATURAN MENTERI KESEHATAN REPUBLIK INDONESIA</a:t>
            </a:r>
            <a:br>
              <a:rPr lang="en-US" altLang="en-US" sz="3200" b="1" dirty="0"/>
            </a:br>
            <a:r>
              <a:rPr lang="en-US" altLang="en-US" sz="3200" b="1" dirty="0"/>
              <a:t>NOMOR 36 TAHUN 2012 TENTANG RAHASIA KEDOKTERAN</a:t>
            </a:r>
          </a:p>
        </p:txBody>
      </p:sp>
      <p:sp>
        <p:nvSpPr>
          <p:cNvPr id="24579" name="Tampungan Konten 2">
            <a:extLst>
              <a:ext uri="{FF2B5EF4-FFF2-40B4-BE49-F238E27FC236}">
                <a16:creationId xmlns:a16="http://schemas.microsoft.com/office/drawing/2014/main" id="{A77C47FB-E438-4EC6-B1D7-D7C9635E60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82496" y="2474975"/>
            <a:ext cx="9083040" cy="2926081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600" dirty="0" err="1"/>
              <a:t>Rahasia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kedokteran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adalah</a:t>
            </a:r>
            <a:r>
              <a:rPr lang="en-US" altLang="en-US" sz="3600" dirty="0"/>
              <a:t> data </a:t>
            </a:r>
            <a:r>
              <a:rPr lang="en-US" altLang="en-US" sz="3600" dirty="0" err="1"/>
              <a:t>dan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informasi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tentang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kesehatan</a:t>
            </a:r>
            <a:r>
              <a:rPr lang="en-US" altLang="en-US" sz="3600" dirty="0"/>
              <a:t> </a:t>
            </a:r>
            <a:r>
              <a:rPr lang="sv-SE" altLang="en-US" sz="3600" dirty="0"/>
              <a:t>seseorang yang diperoleh tenaga kesehatan pada waktu menjalankan </a:t>
            </a:r>
            <a:r>
              <a:rPr lang="en-US" altLang="en-US" sz="3600" dirty="0" err="1"/>
              <a:t>pekerjaan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atau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profesinya</a:t>
            </a:r>
            <a:endParaRPr lang="en-US" altLang="en-US" sz="3600" dirty="0"/>
          </a:p>
        </p:txBody>
      </p:sp>
      <p:sp>
        <p:nvSpPr>
          <p:cNvPr id="2" name="Tampungan Kaki 1">
            <a:extLst>
              <a:ext uri="{FF2B5EF4-FFF2-40B4-BE49-F238E27FC236}">
                <a16:creationId xmlns:a16="http://schemas.microsoft.com/office/drawing/2014/main" id="{A8D8DA34-34CE-4E10-808B-D386595FC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3" name="Tampungan Nomor Slide 2">
            <a:extLst>
              <a:ext uri="{FF2B5EF4-FFF2-40B4-BE49-F238E27FC236}">
                <a16:creationId xmlns:a16="http://schemas.microsoft.com/office/drawing/2014/main" id="{F81516F7-851F-4922-80CA-500E96CE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6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Judul 1">
            <a:extLst>
              <a:ext uri="{FF2B5EF4-FFF2-40B4-BE49-F238E27FC236}">
                <a16:creationId xmlns:a16="http://schemas.microsoft.com/office/drawing/2014/main" id="{74B0CFA0-14CD-4116-882C-8AA2F4EEA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65125"/>
            <a:ext cx="10134600" cy="132556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en-US" dirty="0" err="1"/>
              <a:t>Rahasia</a:t>
            </a:r>
            <a:r>
              <a:rPr lang="en-US" altLang="en-US" dirty="0"/>
              <a:t> </a:t>
            </a:r>
            <a:r>
              <a:rPr lang="en-US" altLang="en-US" dirty="0" err="1"/>
              <a:t>kedokteran</a:t>
            </a:r>
            <a:r>
              <a:rPr lang="en-US" altLang="en-US" dirty="0"/>
              <a:t> </a:t>
            </a:r>
            <a:r>
              <a:rPr lang="en-US" altLang="en-US" dirty="0" err="1"/>
              <a:t>mencakup</a:t>
            </a:r>
            <a:r>
              <a:rPr lang="en-US" altLang="en-US" dirty="0"/>
              <a:t> data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</a:t>
            </a:r>
            <a:r>
              <a:rPr lang="en-US" altLang="en-US" dirty="0" err="1"/>
              <a:t>mengenai</a:t>
            </a:r>
            <a:r>
              <a:rPr lang="en-US" altLang="en-US" dirty="0"/>
              <a:t>:</a:t>
            </a:r>
          </a:p>
        </p:txBody>
      </p:sp>
      <p:sp>
        <p:nvSpPr>
          <p:cNvPr id="25603" name="Tampungan Konten 2">
            <a:extLst>
              <a:ext uri="{FF2B5EF4-FFF2-40B4-BE49-F238E27FC236}">
                <a16:creationId xmlns:a16="http://schemas.microsoft.com/office/drawing/2014/main" id="{83E76D1E-C86F-4955-90AD-3E8C25595F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94688" y="1825625"/>
            <a:ext cx="9546336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a. </a:t>
            </a:r>
            <a:r>
              <a:rPr lang="en-US" altLang="en-US" dirty="0" err="1"/>
              <a:t>identitas</a:t>
            </a:r>
            <a:r>
              <a:rPr lang="en-US" altLang="en-US" dirty="0"/>
              <a:t> </a:t>
            </a:r>
            <a:r>
              <a:rPr lang="en-US" altLang="en-US" dirty="0" err="1"/>
              <a:t>pasien</a:t>
            </a:r>
            <a:r>
              <a:rPr lang="en-US" altLang="en-US" dirty="0"/>
              <a:t>;</a:t>
            </a:r>
          </a:p>
          <a:p>
            <a:pPr marL="0" indent="0">
              <a:buNone/>
            </a:pPr>
            <a:r>
              <a:rPr lang="en-US" altLang="en-US" dirty="0"/>
              <a:t>b. </a:t>
            </a:r>
            <a:r>
              <a:rPr lang="en-US" altLang="en-US" dirty="0" err="1"/>
              <a:t>kesehatan</a:t>
            </a:r>
            <a:r>
              <a:rPr lang="en-US" altLang="en-US" dirty="0"/>
              <a:t> </a:t>
            </a:r>
            <a:r>
              <a:rPr lang="en-US" altLang="en-US" dirty="0" err="1"/>
              <a:t>pasien</a:t>
            </a:r>
            <a:r>
              <a:rPr lang="en-US" altLang="en-US" dirty="0"/>
              <a:t> </a:t>
            </a:r>
            <a:r>
              <a:rPr lang="en-US" altLang="en-US" dirty="0" err="1"/>
              <a:t>meliputi</a:t>
            </a:r>
            <a:r>
              <a:rPr lang="en-US" altLang="en-US" dirty="0"/>
              <a:t> </a:t>
            </a:r>
            <a:r>
              <a:rPr lang="en-US" altLang="en-US" dirty="0" err="1"/>
              <a:t>hasil</a:t>
            </a:r>
            <a:r>
              <a:rPr lang="en-US" altLang="en-US" dirty="0"/>
              <a:t> anamnesis, </a:t>
            </a:r>
            <a:r>
              <a:rPr lang="en-US" altLang="en-US" dirty="0" err="1"/>
              <a:t>pemeriksaan</a:t>
            </a:r>
            <a:r>
              <a:rPr lang="en-US" altLang="en-US" dirty="0"/>
              <a:t> </a:t>
            </a:r>
            <a:r>
              <a:rPr lang="en-US" altLang="en-US" dirty="0" err="1"/>
              <a:t>fisik</a:t>
            </a:r>
            <a:r>
              <a:rPr lang="en-US" altLang="en-US" dirty="0"/>
              <a:t>,</a:t>
            </a:r>
          </a:p>
          <a:p>
            <a:pPr marL="0" indent="0">
              <a:buNone/>
            </a:pPr>
            <a:r>
              <a:rPr lang="en-US" altLang="en-US" dirty="0" err="1"/>
              <a:t>pemeriksaan</a:t>
            </a:r>
            <a:r>
              <a:rPr lang="en-US" altLang="en-US" dirty="0"/>
              <a:t> </a:t>
            </a:r>
            <a:r>
              <a:rPr lang="en-US" altLang="en-US" dirty="0" err="1"/>
              <a:t>penunjang</a:t>
            </a:r>
            <a:r>
              <a:rPr lang="en-US" altLang="en-US" dirty="0"/>
              <a:t>, </a:t>
            </a:r>
            <a:r>
              <a:rPr lang="en-US" altLang="en-US" dirty="0" err="1"/>
              <a:t>penegakan</a:t>
            </a:r>
            <a:r>
              <a:rPr lang="en-US" altLang="en-US" dirty="0"/>
              <a:t> diagnosis, </a:t>
            </a:r>
            <a:r>
              <a:rPr lang="en-US" altLang="en-US" dirty="0" err="1"/>
              <a:t>pengobatan</a:t>
            </a:r>
            <a:endParaRPr lang="en-US" altLang="en-US" dirty="0"/>
          </a:p>
          <a:p>
            <a:pPr marL="0" indent="0">
              <a:buNone/>
            </a:pPr>
            <a:r>
              <a:rPr lang="nl-NL" altLang="en-US" dirty="0"/>
              <a:t>dan/atau tindakan kedokteran; dan</a:t>
            </a:r>
          </a:p>
          <a:p>
            <a:pPr marL="0" indent="0">
              <a:buNone/>
            </a:pPr>
            <a:r>
              <a:rPr lang="en-US" altLang="en-US" dirty="0"/>
              <a:t>c. </a:t>
            </a:r>
            <a:r>
              <a:rPr lang="en-US" altLang="en-US" dirty="0" err="1"/>
              <a:t>hal</a:t>
            </a:r>
            <a:r>
              <a:rPr lang="en-US" altLang="en-US" dirty="0"/>
              <a:t> lain yang </a:t>
            </a:r>
            <a:r>
              <a:rPr lang="en-US" altLang="en-US" dirty="0" err="1"/>
              <a:t>berkenaan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pasien</a:t>
            </a:r>
            <a:r>
              <a:rPr lang="en-US" altLang="en-US" dirty="0"/>
              <a:t>.</a:t>
            </a:r>
          </a:p>
          <a:p>
            <a:pPr marL="0" indent="0">
              <a:buNone/>
            </a:pPr>
            <a:r>
              <a:rPr lang="en-US" altLang="en-US" dirty="0"/>
              <a:t>Data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</a:t>
            </a:r>
            <a:r>
              <a:rPr lang="en-US" altLang="en-US" dirty="0" err="1"/>
              <a:t>sebagaimana</a:t>
            </a:r>
            <a:r>
              <a:rPr lang="en-US" altLang="en-US" dirty="0"/>
              <a:t> </a:t>
            </a:r>
            <a:r>
              <a:rPr lang="en-US" altLang="en-US" dirty="0" err="1"/>
              <a:t>dimaksud</a:t>
            </a:r>
            <a:r>
              <a:rPr lang="en-US" altLang="en-US" dirty="0"/>
              <a:t>  di </a:t>
            </a:r>
            <a:r>
              <a:rPr lang="en-US" altLang="en-US" dirty="0" err="1"/>
              <a:t>atas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bersumber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pasien</a:t>
            </a:r>
            <a:r>
              <a:rPr lang="en-US" altLang="en-US" dirty="0"/>
              <a:t>, </a:t>
            </a:r>
            <a:r>
              <a:rPr lang="en-US" altLang="en-US" dirty="0" err="1"/>
              <a:t>keluarga</a:t>
            </a:r>
            <a:r>
              <a:rPr lang="en-US" altLang="en-US" dirty="0"/>
              <a:t> </a:t>
            </a:r>
            <a:r>
              <a:rPr lang="en-US" altLang="en-US" dirty="0" err="1"/>
              <a:t>pasien</a:t>
            </a:r>
            <a:r>
              <a:rPr lang="en-US" altLang="en-US" dirty="0"/>
              <a:t>, </a:t>
            </a:r>
            <a:r>
              <a:rPr lang="en-US" altLang="en-US" dirty="0" err="1"/>
              <a:t>pengantar</a:t>
            </a:r>
            <a:r>
              <a:rPr lang="en-US" altLang="en-US" dirty="0"/>
              <a:t> </a:t>
            </a:r>
            <a:r>
              <a:rPr lang="en-US" altLang="en-US" dirty="0" err="1"/>
              <a:t>pasien</a:t>
            </a:r>
            <a:r>
              <a:rPr lang="en-US" altLang="en-US" dirty="0"/>
              <a:t>, </a:t>
            </a:r>
            <a:r>
              <a:rPr lang="en-US" altLang="en-US" dirty="0" err="1"/>
              <a:t>surat</a:t>
            </a:r>
            <a:r>
              <a:rPr lang="en-US" altLang="en-US" dirty="0"/>
              <a:t> </a:t>
            </a:r>
            <a:r>
              <a:rPr lang="en-US" altLang="en-US" dirty="0" err="1"/>
              <a:t>keterangan</a:t>
            </a:r>
            <a:r>
              <a:rPr lang="en-US" altLang="en-US" dirty="0"/>
              <a:t> </a:t>
            </a:r>
            <a:r>
              <a:rPr lang="en-US" altLang="en-US" dirty="0" err="1"/>
              <a:t>konsultasi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rujukan</a:t>
            </a:r>
            <a:r>
              <a:rPr lang="en-US" altLang="en-US" dirty="0"/>
              <a:t>,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sumber</a:t>
            </a:r>
            <a:r>
              <a:rPr lang="en-US" altLang="en-US" dirty="0"/>
              <a:t> </a:t>
            </a:r>
            <a:r>
              <a:rPr lang="en-US" altLang="en-US" dirty="0" err="1"/>
              <a:t>lainnya</a:t>
            </a:r>
            <a:r>
              <a:rPr lang="en-US" altLang="en-US" dirty="0"/>
              <a:t>.</a:t>
            </a:r>
          </a:p>
          <a:p>
            <a:endParaRPr lang="en-US" altLang="en-US" dirty="0"/>
          </a:p>
        </p:txBody>
      </p:sp>
      <p:sp>
        <p:nvSpPr>
          <p:cNvPr id="2" name="Tampungan Kaki 1">
            <a:extLst>
              <a:ext uri="{FF2B5EF4-FFF2-40B4-BE49-F238E27FC236}">
                <a16:creationId xmlns:a16="http://schemas.microsoft.com/office/drawing/2014/main" id="{D120BFD9-BA10-4121-8D26-F3066320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Sintak/PERSI</a:t>
            </a:r>
          </a:p>
        </p:txBody>
      </p:sp>
      <p:sp>
        <p:nvSpPr>
          <p:cNvPr id="3" name="Tampungan Nomor Slide 2">
            <a:extLst>
              <a:ext uri="{FF2B5EF4-FFF2-40B4-BE49-F238E27FC236}">
                <a16:creationId xmlns:a16="http://schemas.microsoft.com/office/drawing/2014/main" id="{C2F84A0B-0893-4FA9-9438-2DBAB421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526C-352A-4E27-BDDA-A6D640BC36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748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00 Help EMR session">
  <a:themeElements>
    <a:clrScheme name="2000 Help EMR sess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0 Help EMR sess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000 Help EMR ses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0 Help EMR se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0 Help EMR ses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0 Help EMR ses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0 Help EMR ses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0 Help EMR ses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0 Help EMR ses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1515</Words>
  <Application>Microsoft Office PowerPoint</Application>
  <PresentationFormat>Layar Lebar</PresentationFormat>
  <Paragraphs>261</Paragraphs>
  <Slides>37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10</vt:i4>
      </vt:variant>
      <vt:variant>
        <vt:lpstr>Tema</vt:lpstr>
      </vt:variant>
      <vt:variant>
        <vt:i4>4</vt:i4>
      </vt:variant>
      <vt:variant>
        <vt:lpstr>Judul Slide</vt:lpstr>
      </vt:variant>
      <vt:variant>
        <vt:i4>37</vt:i4>
      </vt:variant>
    </vt:vector>
  </HeadingPairs>
  <TitlesOfParts>
    <vt:vector size="51" baseType="lpstr">
      <vt:lpstr>MS PGothic</vt:lpstr>
      <vt:lpstr>Aharoni</vt:lpstr>
      <vt:lpstr>Arial</vt:lpstr>
      <vt:lpstr>Arial Black</vt:lpstr>
      <vt:lpstr>Arial Rounded MT Bold</vt:lpstr>
      <vt:lpstr>Calibri</vt:lpstr>
      <vt:lpstr>Calibri Light</vt:lpstr>
      <vt:lpstr>Tahoma</vt:lpstr>
      <vt:lpstr>Times New Roman</vt:lpstr>
      <vt:lpstr>Wingdings</vt:lpstr>
      <vt:lpstr>Tema Office</vt:lpstr>
      <vt:lpstr>2000 Help EMR session</vt:lpstr>
      <vt:lpstr>Blends</vt:lpstr>
      <vt:lpstr>Radial</vt:lpstr>
      <vt:lpstr>Rahasia Medis VS Keterbukaan Informasi dari Perspektif Etika</vt:lpstr>
      <vt:lpstr>Riwayat Hidup</vt:lpstr>
      <vt:lpstr>“What I may see or hear  in the course of treatment  or even outside of the treatment  in regard to the life of men,  which on no account one must spread abroad, I will keep to myself  holding such things  shameful to be spoken about.”  </vt:lpstr>
      <vt:lpstr>Hubungan Pasien dan Dokter</vt:lpstr>
      <vt:lpstr>Hak WN dalam pelayanan kesehatan :</vt:lpstr>
      <vt:lpstr>Informasi kesehatan </vt:lpstr>
      <vt:lpstr> Informasi kesehatan: informasi yang bersifat publik dan informasi yang bersifat privat  </vt:lpstr>
      <vt:lpstr>PERATURAN MENTERI KESEHATAN REPUBLIK INDONESIA NOMOR 36 TAHUN 2012 TENTANG RAHASIA KEDOKTERAN</vt:lpstr>
      <vt:lpstr>Rahasia kedokteran mencakup data dan informasi mengenai:</vt:lpstr>
      <vt:lpstr>Siapa saja?</vt:lpstr>
      <vt:lpstr>Healthcare Information  Access Roles</vt:lpstr>
      <vt:lpstr>Manajemen informasi</vt:lpstr>
      <vt:lpstr>Rahasia Medis</vt:lpstr>
      <vt:lpstr>Perlindungan, Penggunaan, dan Pembukaan Informasi Kesehatan Pasien</vt:lpstr>
      <vt:lpstr>Apa yang harus dilakukan:</vt:lpstr>
      <vt:lpstr>Prinsip moral rahasia medis:</vt:lpstr>
      <vt:lpstr>Presentasi PowerPoint</vt:lpstr>
      <vt:lpstr>Berkata Benar</vt:lpstr>
      <vt:lpstr>Berkata benar</vt:lpstr>
      <vt:lpstr>Privacy</vt:lpstr>
      <vt:lpstr>Privasi:</vt:lpstr>
      <vt:lpstr>Privasi di RS Pendidikan</vt:lpstr>
      <vt:lpstr>Konfidensialitas Medis</vt:lpstr>
      <vt:lpstr>KODE ETIK KEDOKTERAN INDONESIA</vt:lpstr>
      <vt:lpstr>Pasal 16 : Rahasia Jabatan</vt:lpstr>
      <vt:lpstr>Presentasi PowerPoint</vt:lpstr>
      <vt:lpstr>Presentasi PowerPoint</vt:lpstr>
      <vt:lpstr>Presentasi PowerPoint</vt:lpstr>
      <vt:lpstr>Presentasi PowerPoint</vt:lpstr>
      <vt:lpstr>Kode Etik Rumah Sakit Indonesia</vt:lpstr>
      <vt:lpstr> Kode Etik Rumah Sakit Indonesia </vt:lpstr>
      <vt:lpstr>Jika hendak membuka rahasia:</vt:lpstr>
      <vt:lpstr>Perekaman (kamera) di Rumah Sakit </vt:lpstr>
      <vt:lpstr>Penggunaan data rekam medis untuk Pendidikan / Penelitian Kesehatan</vt:lpstr>
      <vt:lpstr>Komunikasi dengan media massa</vt:lpstr>
      <vt:lpstr>Good citizens obey the law and Good professionals honor their professional codes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dc:creator>Aristo1</dc:creator>
  <cp:lastModifiedBy>Aristo1</cp:lastModifiedBy>
  <cp:revision>38</cp:revision>
  <dcterms:created xsi:type="dcterms:W3CDTF">2018-02-02T07:22:39Z</dcterms:created>
  <dcterms:modified xsi:type="dcterms:W3CDTF">2018-02-02T16:12:34Z</dcterms:modified>
</cp:coreProperties>
</file>